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45"/>
  </p:notesMasterIdLst>
  <p:handoutMasterIdLst>
    <p:handoutMasterId r:id="rId46"/>
  </p:handoutMasterIdLst>
  <p:sldIdLst>
    <p:sldId id="278" r:id="rId5"/>
    <p:sldId id="524" r:id="rId6"/>
    <p:sldId id="371" r:id="rId7"/>
    <p:sldId id="370" r:id="rId8"/>
    <p:sldId id="372" r:id="rId9"/>
    <p:sldId id="400" r:id="rId10"/>
    <p:sldId id="376" r:id="rId11"/>
    <p:sldId id="404" r:id="rId12"/>
    <p:sldId id="341" r:id="rId13"/>
    <p:sldId id="535" r:id="rId14"/>
    <p:sldId id="536" r:id="rId15"/>
    <p:sldId id="525" r:id="rId16"/>
    <p:sldId id="261" r:id="rId17"/>
    <p:sldId id="262" r:id="rId18"/>
    <p:sldId id="540" r:id="rId19"/>
    <p:sldId id="539" r:id="rId20"/>
    <p:sldId id="542" r:id="rId21"/>
    <p:sldId id="541" r:id="rId22"/>
    <p:sldId id="526" r:id="rId23"/>
    <p:sldId id="543" r:id="rId24"/>
    <p:sldId id="544" r:id="rId25"/>
    <p:sldId id="548" r:id="rId26"/>
    <p:sldId id="549" r:id="rId27"/>
    <p:sldId id="554" r:id="rId28"/>
    <p:sldId id="545" r:id="rId29"/>
    <p:sldId id="547" r:id="rId30"/>
    <p:sldId id="550" r:id="rId31"/>
    <p:sldId id="551" r:id="rId32"/>
    <p:sldId id="552" r:id="rId33"/>
    <p:sldId id="553" r:id="rId34"/>
    <p:sldId id="537" r:id="rId35"/>
    <p:sldId id="527" r:id="rId36"/>
    <p:sldId id="555" r:id="rId37"/>
    <p:sldId id="556" r:id="rId38"/>
    <p:sldId id="528" r:id="rId39"/>
    <p:sldId id="538" r:id="rId40"/>
    <p:sldId id="529" r:id="rId41"/>
    <p:sldId id="557" r:id="rId42"/>
    <p:sldId id="532" r:id="rId43"/>
    <p:sldId id="273" r:id="rId4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Kasparenko" initials="SK" lastIdx="1" clrIdx="0">
    <p:extLst>
      <p:ext uri="{19B8F6BF-5375-455C-9EA6-DF929625EA0E}">
        <p15:presenceInfo xmlns:p15="http://schemas.microsoft.com/office/powerpoint/2012/main" userId="S::sandra.kasparenko@vm.gov.lv::5cbcab80-ff1d-4d49-bc06-43cd05482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B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3792" autoAdjust="0"/>
  </p:normalViewPr>
  <p:slideViewPr>
    <p:cSldViewPr snapToGrid="0">
      <p:cViewPr varScale="1">
        <p:scale>
          <a:sx n="72" d="100"/>
          <a:sy n="72" d="100"/>
        </p:scale>
        <p:origin x="1518"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vnozare.pri\vm\strukturvienibas\Nozares%20budzeta%20planosanas%20departaments\Svetlana\WHO_Vi&#326;&#311;elei\Iedziv_rad_1920_2020_last_18.03.202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8.7445796086387494E-3"/>
          <c:y val="9.2238695671376311E-2"/>
          <c:w val="0.98906927548920154"/>
          <c:h val="0.90045811591182556"/>
        </c:manualLayout>
      </c:layout>
      <c:barChart>
        <c:barDir val="col"/>
        <c:grouping val="stacked"/>
        <c:varyColors val="0"/>
        <c:ser>
          <c:idx val="0"/>
          <c:order val="0"/>
          <c:tx>
            <c:strRef>
              <c:f>[Iedziv_rad_1920_2020_last_18.03.2021.xlsx]OECD_!$B$38</c:f>
              <c:strCache>
                <c:ptCount val="1"/>
                <c:pt idx="0">
                  <c:v>Valdības/Obligātie</c:v>
                </c:pt>
              </c:strCache>
            </c:strRef>
          </c:tx>
          <c:spPr>
            <a:solidFill>
              <a:srgbClr val="006BB6"/>
            </a:solidFill>
            <a:ln w="25400">
              <a:noFill/>
            </a:ln>
          </c:spPr>
          <c:invertIfNegative val="0"/>
          <c:dPt>
            <c:idx val="18"/>
            <c:invertIfNegative val="0"/>
            <c:bubble3D val="0"/>
            <c:spPr>
              <a:solidFill>
                <a:srgbClr val="5B9BD5">
                  <a:lumMod val="75000"/>
                </a:srgbClr>
              </a:solidFill>
              <a:ln w="25400">
                <a:noFill/>
              </a:ln>
            </c:spPr>
            <c:extLst>
              <c:ext xmlns:c16="http://schemas.microsoft.com/office/drawing/2014/chart" uri="{C3380CC4-5D6E-409C-BE32-E72D297353CC}">
                <c16:uniqueId val="{00000001-C2F2-402F-B465-78809C7A11B4}"/>
              </c:ext>
            </c:extLst>
          </c:dPt>
          <c:dPt>
            <c:idx val="34"/>
            <c:invertIfNegative val="0"/>
            <c:bubble3D val="0"/>
            <c:spPr>
              <a:solidFill>
                <a:srgbClr val="C00000"/>
              </a:solidFill>
              <a:ln w="25400">
                <a:noFill/>
              </a:ln>
            </c:spPr>
            <c:extLst>
              <c:ext xmlns:c16="http://schemas.microsoft.com/office/drawing/2014/chart" uri="{C3380CC4-5D6E-409C-BE32-E72D297353CC}">
                <c16:uniqueId val="{00000036-C2F2-402F-B465-78809C7A11B4}"/>
              </c:ext>
            </c:extLst>
          </c:dPt>
          <c:cat>
            <c:strRef>
              <c:f>[Iedziv_rad_1920_2020_last_18.03.2021.xlsx]OECD_!$A$39:$A$78</c:f>
              <c:strCache>
                <c:ptCount val="40"/>
                <c:pt idx="0">
                  <c:v>ASV</c:v>
                </c:pt>
                <c:pt idx="1">
                  <c:v>Šveice</c:v>
                </c:pt>
                <c:pt idx="2">
                  <c:v>Norvēģija</c:v>
                </c:pt>
                <c:pt idx="3">
                  <c:v>Vācija</c:v>
                </c:pt>
                <c:pt idx="4">
                  <c:v>Zviedrija</c:v>
                </c:pt>
                <c:pt idx="5">
                  <c:v>Austrija</c:v>
                </c:pt>
                <c:pt idx="6">
                  <c:v>Dānija</c:v>
                </c:pt>
                <c:pt idx="7">
                  <c:v>Nīderlande</c:v>
                </c:pt>
                <c:pt idx="8">
                  <c:v>Luksemburga</c:v>
                </c:pt>
                <c:pt idx="9">
                  <c:v>Austrālija</c:v>
                </c:pt>
                <c:pt idx="10">
                  <c:v>Kanāda</c:v>
                </c:pt>
                <c:pt idx="11">
                  <c:v>Francija</c:v>
                </c:pt>
                <c:pt idx="12">
                  <c:v>Beļģija</c:v>
                </c:pt>
                <c:pt idx="13">
                  <c:v>Īrija</c:v>
                </c:pt>
                <c:pt idx="14">
                  <c:v>Japāna</c:v>
                </c:pt>
                <c:pt idx="15">
                  <c:v>Islande</c:v>
                </c:pt>
                <c:pt idx="16">
                  <c:v>Somija</c:v>
                </c:pt>
                <c:pt idx="17">
                  <c:v>UK</c:v>
                </c:pt>
                <c:pt idx="18">
                  <c:v>OECD36</c:v>
                </c:pt>
                <c:pt idx="19">
                  <c:v>Jaunzēlande</c:v>
                </c:pt>
                <c:pt idx="20">
                  <c:v>Itālija</c:v>
                </c:pt>
                <c:pt idx="21">
                  <c:v>Spānija</c:v>
                </c:pt>
                <c:pt idx="22">
                  <c:v>Koreja</c:v>
                </c:pt>
                <c:pt idx="23">
                  <c:v>Čehija</c:v>
                </c:pt>
                <c:pt idx="24">
                  <c:v>Portugāle</c:v>
                </c:pt>
                <c:pt idx="25">
                  <c:v>Slovēnija</c:v>
                </c:pt>
                <c:pt idx="26">
                  <c:v>Izraēla</c:v>
                </c:pt>
                <c:pt idx="27">
                  <c:v>Lietuva</c:v>
                </c:pt>
                <c:pt idx="28">
                  <c:v>Slovākija</c:v>
                </c:pt>
                <c:pt idx="29">
                  <c:v>Grieķija</c:v>
                </c:pt>
                <c:pt idx="30">
                  <c:v>Igaunija</c:v>
                </c:pt>
                <c:pt idx="31">
                  <c:v>Čīle</c:v>
                </c:pt>
                <c:pt idx="32">
                  <c:v>Polija</c:v>
                </c:pt>
                <c:pt idx="33">
                  <c:v>Ungārija</c:v>
                </c:pt>
                <c:pt idx="34">
                  <c:v>Latvija</c:v>
                </c:pt>
                <c:pt idx="35">
                  <c:v>Krievija</c:v>
                </c:pt>
                <c:pt idx="36">
                  <c:v>Kosta Rika</c:v>
                </c:pt>
                <c:pt idx="37">
                  <c:v>Brazīlija</c:v>
                </c:pt>
                <c:pt idx="38">
                  <c:v>Turcija</c:v>
                </c:pt>
                <c:pt idx="39">
                  <c:v>Meksika</c:v>
                </c:pt>
              </c:strCache>
            </c:strRef>
          </c:cat>
          <c:val>
            <c:numRef>
              <c:f>[Iedziv_rad_1920_2020_last_18.03.2021.xlsx]OECD_!$B$39:$B$78</c:f>
              <c:numCache>
                <c:formatCode>General</c:formatCode>
                <c:ptCount val="40"/>
                <c:pt idx="0">
                  <c:v>8949</c:v>
                </c:pt>
                <c:pt idx="1">
                  <c:v>4660.415</c:v>
                </c:pt>
                <c:pt idx="2">
                  <c:v>5288.7510000000002</c:v>
                </c:pt>
                <c:pt idx="3">
                  <c:v>5056.076</c:v>
                </c:pt>
                <c:pt idx="4">
                  <c:v>4569.4939999999997</c:v>
                </c:pt>
                <c:pt idx="5">
                  <c:v>4032.585</c:v>
                </c:pt>
                <c:pt idx="6">
                  <c:v>4472.2120000000004</c:v>
                </c:pt>
                <c:pt idx="7">
                  <c:v>4342.6639999999998</c:v>
                </c:pt>
                <c:pt idx="8">
                  <c:v>4256.4719999999998</c:v>
                </c:pt>
                <c:pt idx="9">
                  <c:v>3467.0360000000001</c:v>
                </c:pt>
                <c:pt idx="10">
                  <c:v>3465.9839999999999</c:v>
                </c:pt>
                <c:pt idx="11">
                  <c:v>4141.1689999999999</c:v>
                </c:pt>
                <c:pt idx="12">
                  <c:v>3819.944</c:v>
                </c:pt>
                <c:pt idx="13">
                  <c:v>3648.9459999999999</c:v>
                </c:pt>
                <c:pt idx="14">
                  <c:v>4007.7510000000002</c:v>
                </c:pt>
                <c:pt idx="15">
                  <c:v>3570.125</c:v>
                </c:pt>
                <c:pt idx="16">
                  <c:v>3184.4969999999998</c:v>
                </c:pt>
                <c:pt idx="17">
                  <c:v>3138.498</c:v>
                </c:pt>
                <c:pt idx="18">
                  <c:v>3040.553388888889</c:v>
                </c:pt>
                <c:pt idx="19">
                  <c:v>3107.65</c:v>
                </c:pt>
                <c:pt idx="20">
                  <c:v>2544.5770000000002</c:v>
                </c:pt>
                <c:pt idx="21">
                  <c:v>2341.375</c:v>
                </c:pt>
                <c:pt idx="22">
                  <c:v>1907.5519999999999</c:v>
                </c:pt>
                <c:pt idx="23">
                  <c:v>2525.2359999999999</c:v>
                </c:pt>
                <c:pt idx="24">
                  <c:v>1901.778</c:v>
                </c:pt>
                <c:pt idx="25">
                  <c:v>2085.4189999999999</c:v>
                </c:pt>
                <c:pt idx="26">
                  <c:v>1773.0139999999999</c:v>
                </c:pt>
                <c:pt idx="27">
                  <c:v>1606.5740000000001</c:v>
                </c:pt>
                <c:pt idx="28">
                  <c:v>1833.896</c:v>
                </c:pt>
                <c:pt idx="29">
                  <c:v>1348.837</c:v>
                </c:pt>
                <c:pt idx="30">
                  <c:v>1678.8810000000001</c:v>
                </c:pt>
                <c:pt idx="31">
                  <c:v>1272.0999999999999</c:v>
                </c:pt>
                <c:pt idx="32">
                  <c:v>1475.9459999999999</c:v>
                </c:pt>
                <c:pt idx="33">
                  <c:v>1438.7940000000001</c:v>
                </c:pt>
                <c:pt idx="34">
                  <c:v>1003.741</c:v>
                </c:pt>
                <c:pt idx="35">
                  <c:v>864.13400000000001</c:v>
                </c:pt>
                <c:pt idx="36">
                  <c:v>964.928</c:v>
                </c:pt>
                <c:pt idx="37">
                  <c:v>551.07100000000003</c:v>
                </c:pt>
                <c:pt idx="38">
                  <c:v>957.13099999999997</c:v>
                </c:pt>
                <c:pt idx="39">
                  <c:v>585.80200000000002</c:v>
                </c:pt>
              </c:numCache>
            </c:numRef>
          </c:val>
          <c:extLst>
            <c:ext xmlns:c16="http://schemas.microsoft.com/office/drawing/2014/chart" uri="{C3380CC4-5D6E-409C-BE32-E72D297353CC}">
              <c16:uniqueId val="{00000002-C2F2-402F-B465-78809C7A11B4}"/>
            </c:ext>
          </c:extLst>
        </c:ser>
        <c:ser>
          <c:idx val="1"/>
          <c:order val="1"/>
          <c:tx>
            <c:strRef>
              <c:f>[Iedziv_rad_1920_2020_last_18.03.2021.xlsx]OECD_!$C$38</c:f>
              <c:strCache>
                <c:ptCount val="1"/>
                <c:pt idx="0">
                  <c:v>Brīvprātīgie/Maksājumi no "kabatas"</c:v>
                </c:pt>
              </c:strCache>
            </c:strRef>
          </c:tx>
          <c:spPr>
            <a:solidFill>
              <a:srgbClr val="7FA8D9"/>
            </a:solidFill>
            <a:ln w="25400">
              <a:noFill/>
            </a:ln>
          </c:spPr>
          <c:invertIfNegative val="0"/>
          <c:dPt>
            <c:idx val="18"/>
            <c:invertIfNegative val="0"/>
            <c:bubble3D val="0"/>
            <c:spPr>
              <a:solidFill>
                <a:srgbClr val="5B9BD5">
                  <a:lumMod val="60000"/>
                  <a:lumOff val="40000"/>
                </a:srgbClr>
              </a:solidFill>
              <a:ln w="25400">
                <a:noFill/>
              </a:ln>
            </c:spPr>
            <c:extLst>
              <c:ext xmlns:c16="http://schemas.microsoft.com/office/drawing/2014/chart" uri="{C3380CC4-5D6E-409C-BE32-E72D297353CC}">
                <c16:uniqueId val="{00000004-C2F2-402F-B465-78809C7A11B4}"/>
              </c:ext>
            </c:extLst>
          </c:dPt>
          <c:dPt>
            <c:idx val="34"/>
            <c:invertIfNegative val="0"/>
            <c:bubble3D val="0"/>
            <c:spPr>
              <a:solidFill>
                <a:srgbClr val="ED7D31">
                  <a:lumMod val="60000"/>
                  <a:lumOff val="40000"/>
                </a:srgbClr>
              </a:solidFill>
              <a:ln w="25400">
                <a:noFill/>
              </a:ln>
            </c:spPr>
            <c:extLst>
              <c:ext xmlns:c16="http://schemas.microsoft.com/office/drawing/2014/chart" uri="{C3380CC4-5D6E-409C-BE32-E72D297353CC}">
                <c16:uniqueId val="{00000035-C2F2-402F-B465-78809C7A11B4}"/>
              </c:ext>
            </c:extLst>
          </c:dPt>
          <c:cat>
            <c:strRef>
              <c:f>[Iedziv_rad_1920_2020_last_18.03.2021.xlsx]OECD_!$A$39:$A$78</c:f>
              <c:strCache>
                <c:ptCount val="40"/>
                <c:pt idx="0">
                  <c:v>ASV</c:v>
                </c:pt>
                <c:pt idx="1">
                  <c:v>Šveice</c:v>
                </c:pt>
                <c:pt idx="2">
                  <c:v>Norvēģija</c:v>
                </c:pt>
                <c:pt idx="3">
                  <c:v>Vācija</c:v>
                </c:pt>
                <c:pt idx="4">
                  <c:v>Zviedrija</c:v>
                </c:pt>
                <c:pt idx="5">
                  <c:v>Austrija</c:v>
                </c:pt>
                <c:pt idx="6">
                  <c:v>Dānija</c:v>
                </c:pt>
                <c:pt idx="7">
                  <c:v>Nīderlande</c:v>
                </c:pt>
                <c:pt idx="8">
                  <c:v>Luksemburga</c:v>
                </c:pt>
                <c:pt idx="9">
                  <c:v>Austrālija</c:v>
                </c:pt>
                <c:pt idx="10">
                  <c:v>Kanāda</c:v>
                </c:pt>
                <c:pt idx="11">
                  <c:v>Francija</c:v>
                </c:pt>
                <c:pt idx="12">
                  <c:v>Beļģija</c:v>
                </c:pt>
                <c:pt idx="13">
                  <c:v>Īrija</c:v>
                </c:pt>
                <c:pt idx="14">
                  <c:v>Japāna</c:v>
                </c:pt>
                <c:pt idx="15">
                  <c:v>Islande</c:v>
                </c:pt>
                <c:pt idx="16">
                  <c:v>Somija</c:v>
                </c:pt>
                <c:pt idx="17">
                  <c:v>UK</c:v>
                </c:pt>
                <c:pt idx="18">
                  <c:v>OECD36</c:v>
                </c:pt>
                <c:pt idx="19">
                  <c:v>Jaunzēlande</c:v>
                </c:pt>
                <c:pt idx="20">
                  <c:v>Itālija</c:v>
                </c:pt>
                <c:pt idx="21">
                  <c:v>Spānija</c:v>
                </c:pt>
                <c:pt idx="22">
                  <c:v>Koreja</c:v>
                </c:pt>
                <c:pt idx="23">
                  <c:v>Čehija</c:v>
                </c:pt>
                <c:pt idx="24">
                  <c:v>Portugāle</c:v>
                </c:pt>
                <c:pt idx="25">
                  <c:v>Slovēnija</c:v>
                </c:pt>
                <c:pt idx="26">
                  <c:v>Izraēla</c:v>
                </c:pt>
                <c:pt idx="27">
                  <c:v>Lietuva</c:v>
                </c:pt>
                <c:pt idx="28">
                  <c:v>Slovākija</c:v>
                </c:pt>
                <c:pt idx="29">
                  <c:v>Grieķija</c:v>
                </c:pt>
                <c:pt idx="30">
                  <c:v>Igaunija</c:v>
                </c:pt>
                <c:pt idx="31">
                  <c:v>Čīle</c:v>
                </c:pt>
                <c:pt idx="32">
                  <c:v>Polija</c:v>
                </c:pt>
                <c:pt idx="33">
                  <c:v>Ungārija</c:v>
                </c:pt>
                <c:pt idx="34">
                  <c:v>Latvija</c:v>
                </c:pt>
                <c:pt idx="35">
                  <c:v>Krievija</c:v>
                </c:pt>
                <c:pt idx="36">
                  <c:v>Kosta Rika</c:v>
                </c:pt>
                <c:pt idx="37">
                  <c:v>Brazīlija</c:v>
                </c:pt>
                <c:pt idx="38">
                  <c:v>Turcija</c:v>
                </c:pt>
                <c:pt idx="39">
                  <c:v>Meksika</c:v>
                </c:pt>
              </c:strCache>
            </c:strRef>
          </c:cat>
          <c:val>
            <c:numRef>
              <c:f>[Iedziv_rad_1920_2020_last_18.03.2021.xlsx]OECD_!$C$39:$C$78</c:f>
              <c:numCache>
                <c:formatCode>General</c:formatCode>
                <c:ptCount val="40"/>
                <c:pt idx="0">
                  <c:v>1637.0840000000001</c:v>
                </c:pt>
                <c:pt idx="1">
                  <c:v>2656.19</c:v>
                </c:pt>
                <c:pt idx="2">
                  <c:v>898.18700000000001</c:v>
                </c:pt>
                <c:pt idx="3">
                  <c:v>930.37099999999998</c:v>
                </c:pt>
                <c:pt idx="4">
                  <c:v>877.61500000000001</c:v>
                </c:pt>
                <c:pt idx="5">
                  <c:v>1362.521</c:v>
                </c:pt>
                <c:pt idx="6">
                  <c:v>826.60900000000004</c:v>
                </c:pt>
                <c:pt idx="7">
                  <c:v>945.77300000000002</c:v>
                </c:pt>
                <c:pt idx="8">
                  <c:v>748.03899999999999</c:v>
                </c:pt>
                <c:pt idx="9">
                  <c:v>1538.28</c:v>
                </c:pt>
                <c:pt idx="10">
                  <c:v>1508.346</c:v>
                </c:pt>
                <c:pt idx="11">
                  <c:v>823.54</c:v>
                </c:pt>
                <c:pt idx="12">
                  <c:v>1123.5930000000001</c:v>
                </c:pt>
                <c:pt idx="13">
                  <c:v>1266.548</c:v>
                </c:pt>
                <c:pt idx="14">
                  <c:v>758.32</c:v>
                </c:pt>
                <c:pt idx="15">
                  <c:v>778.96900000000005</c:v>
                </c:pt>
                <c:pt idx="16">
                  <c:v>1043.7149999999999</c:v>
                </c:pt>
                <c:pt idx="17">
                  <c:v>931.07100000000003</c:v>
                </c:pt>
                <c:pt idx="18">
                  <c:v>950.32708333333358</c:v>
                </c:pt>
                <c:pt idx="19">
                  <c:v>814.98500000000001</c:v>
                </c:pt>
                <c:pt idx="20">
                  <c:v>883.23</c:v>
                </c:pt>
                <c:pt idx="21">
                  <c:v>981.24400000000003</c:v>
                </c:pt>
                <c:pt idx="22">
                  <c:v>1284.002</c:v>
                </c:pt>
                <c:pt idx="23">
                  <c:v>532.37900000000002</c:v>
                </c:pt>
                <c:pt idx="24">
                  <c:v>959.60400000000004</c:v>
                </c:pt>
                <c:pt idx="25">
                  <c:v>774.02700000000004</c:v>
                </c:pt>
                <c:pt idx="26">
                  <c:v>960.09100000000001</c:v>
                </c:pt>
                <c:pt idx="27">
                  <c:v>808.69200000000001</c:v>
                </c:pt>
                <c:pt idx="28">
                  <c:v>456.43400000000003</c:v>
                </c:pt>
                <c:pt idx="29">
                  <c:v>885.36099999999999</c:v>
                </c:pt>
                <c:pt idx="30">
                  <c:v>552.524</c:v>
                </c:pt>
                <c:pt idx="31">
                  <c:v>909.625</c:v>
                </c:pt>
                <c:pt idx="32">
                  <c:v>580.41200000000003</c:v>
                </c:pt>
                <c:pt idx="33">
                  <c:v>607.98299999999995</c:v>
                </c:pt>
                <c:pt idx="34">
                  <c:v>744.79600000000005</c:v>
                </c:pt>
                <c:pt idx="35">
                  <c:v>649.53399999999999</c:v>
                </c:pt>
                <c:pt idx="36">
                  <c:v>319.90499999999997</c:v>
                </c:pt>
                <c:pt idx="37">
                  <c:v>729.36699999999996</c:v>
                </c:pt>
                <c:pt idx="38">
                  <c:v>269.45299999999997</c:v>
                </c:pt>
                <c:pt idx="39">
                  <c:v>552.16200000000003</c:v>
                </c:pt>
              </c:numCache>
            </c:numRef>
          </c:val>
          <c:extLst>
            <c:ext xmlns:c16="http://schemas.microsoft.com/office/drawing/2014/chart" uri="{C3380CC4-5D6E-409C-BE32-E72D297353CC}">
              <c16:uniqueId val="{00000005-C2F2-402F-B465-78809C7A11B4}"/>
            </c:ext>
          </c:extLst>
        </c:ser>
        <c:ser>
          <c:idx val="2"/>
          <c:order val="2"/>
          <c:tx>
            <c:strRef>
              <c:f>[Iedziv_rad_1920_2020_last_18.03.2021.xlsx]OECD_!$D$38</c:f>
              <c:strCache>
                <c:ptCount val="1"/>
                <c:pt idx="0">
                  <c:v>Kopā</c:v>
                </c:pt>
              </c:strCache>
            </c:strRef>
          </c:tx>
          <c:spPr>
            <a:noFill/>
            <a:ln w="25400">
              <a:noFill/>
            </a:ln>
          </c:spPr>
          <c:invertIfNegative val="0"/>
          <c:dPt>
            <c:idx val="18"/>
            <c:invertIfNegative val="0"/>
            <c:bubble3D val="0"/>
            <c:extLst>
              <c:ext xmlns:c16="http://schemas.microsoft.com/office/drawing/2014/chart" uri="{C3380CC4-5D6E-409C-BE32-E72D297353CC}">
                <c16:uniqueId val="{00000006-C2F2-402F-B465-78809C7A11B4}"/>
              </c:ext>
            </c:extLst>
          </c:dPt>
          <c:dLbls>
            <c:dLbl>
              <c:idx val="0"/>
              <c:layout>
                <c:manualLayout>
                  <c:x val="2.2915298433737732E-3"/>
                  <c:y val="0.12842794509556696"/>
                </c:manualLayout>
              </c:layout>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10586</a:t>
                    </a:r>
                  </a:p>
                </c:rich>
              </c:tx>
              <c:spPr>
                <a:noFill/>
                <a:ln w="25400">
                  <a:noFill/>
                </a:ln>
              </c:spPr>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2F2-402F-B465-78809C7A11B4}"/>
                </c:ext>
              </c:extLst>
            </c:dLbl>
            <c:dLbl>
              <c:idx val="1"/>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7317</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2F2-402F-B465-78809C7A11B4}"/>
                </c:ext>
              </c:extLst>
            </c:dLbl>
            <c:dLbl>
              <c:idx val="2"/>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6187</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C2F2-402F-B465-78809C7A11B4}"/>
                </c:ext>
              </c:extLst>
            </c:dLbl>
            <c:dLbl>
              <c:idx val="3"/>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5986</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C2F2-402F-B465-78809C7A11B4}"/>
                </c:ext>
              </c:extLst>
            </c:dLbl>
            <c:dLbl>
              <c:idx val="4"/>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5447</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2F2-402F-B465-78809C7A11B4}"/>
                </c:ext>
              </c:extLst>
            </c:dLbl>
            <c:dLbl>
              <c:idx val="5"/>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5395</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2F2-402F-B465-78809C7A11B4}"/>
                </c:ext>
              </c:extLst>
            </c:dLbl>
            <c:dLbl>
              <c:idx val="6"/>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5299</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C2F2-402F-B465-78809C7A11B4}"/>
                </c:ext>
              </c:extLst>
            </c:dLbl>
            <c:dLbl>
              <c:idx val="7"/>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5288</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C2F2-402F-B465-78809C7A11B4}"/>
                </c:ext>
              </c:extLst>
            </c:dLbl>
            <c:dLbl>
              <c:idx val="8"/>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5070</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C2F2-402F-B465-78809C7A11B4}"/>
                </c:ext>
              </c:extLst>
            </c:dLbl>
            <c:dLbl>
              <c:idx val="9"/>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5005</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C2F2-402F-B465-78809C7A11B4}"/>
                </c:ext>
              </c:extLst>
            </c:dLbl>
            <c:dLbl>
              <c:idx val="10"/>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4974</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C2F2-402F-B465-78809C7A11B4}"/>
                </c:ext>
              </c:extLst>
            </c:dLbl>
            <c:dLbl>
              <c:idx val="11"/>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4965</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C2F2-402F-B465-78809C7A11B4}"/>
                </c:ext>
              </c:extLst>
            </c:dLbl>
            <c:dLbl>
              <c:idx val="12"/>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4944</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C2F2-402F-B465-78809C7A11B4}"/>
                </c:ext>
              </c:extLst>
            </c:dLbl>
            <c:dLbl>
              <c:idx val="13"/>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4915</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C2F2-402F-B465-78809C7A11B4}"/>
                </c:ext>
              </c:extLst>
            </c:dLbl>
            <c:dLbl>
              <c:idx val="14"/>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4766</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C2F2-402F-B465-78809C7A11B4}"/>
                </c:ext>
              </c:extLst>
            </c:dLbl>
            <c:dLbl>
              <c:idx val="15"/>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4349</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C2F2-402F-B465-78809C7A11B4}"/>
                </c:ext>
              </c:extLst>
            </c:dLbl>
            <c:dLbl>
              <c:idx val="16"/>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4228</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C2F2-402F-B465-78809C7A11B4}"/>
                </c:ext>
              </c:extLst>
            </c:dLbl>
            <c:dLbl>
              <c:idx val="17"/>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4070</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C2F2-402F-B465-78809C7A11B4}"/>
                </c:ext>
              </c:extLst>
            </c:dLbl>
            <c:dLbl>
              <c:idx val="18"/>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3994</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2F2-402F-B465-78809C7A11B4}"/>
                </c:ext>
              </c:extLst>
            </c:dLbl>
            <c:dLbl>
              <c:idx val="19"/>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3923</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C2F2-402F-B465-78809C7A11B4}"/>
                </c:ext>
              </c:extLst>
            </c:dLbl>
            <c:dLbl>
              <c:idx val="20"/>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3428</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C2F2-402F-B465-78809C7A11B4}"/>
                </c:ext>
              </c:extLst>
            </c:dLbl>
            <c:dLbl>
              <c:idx val="21"/>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3323</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C2F2-402F-B465-78809C7A11B4}"/>
                </c:ext>
              </c:extLst>
            </c:dLbl>
            <c:dLbl>
              <c:idx val="22"/>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3192</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C2F2-402F-B465-78809C7A11B4}"/>
                </c:ext>
              </c:extLst>
            </c:dLbl>
            <c:dLbl>
              <c:idx val="23"/>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3058</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C2F2-402F-B465-78809C7A11B4}"/>
                </c:ext>
              </c:extLst>
            </c:dLbl>
            <c:dLbl>
              <c:idx val="24"/>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2861</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C2F2-402F-B465-78809C7A11B4}"/>
                </c:ext>
              </c:extLst>
            </c:dLbl>
            <c:dLbl>
              <c:idx val="25"/>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2859</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C2F2-402F-B465-78809C7A11B4}"/>
                </c:ext>
              </c:extLst>
            </c:dLbl>
            <c:dLbl>
              <c:idx val="26"/>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2780</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C2F2-402F-B465-78809C7A11B4}"/>
                </c:ext>
              </c:extLst>
            </c:dLbl>
            <c:dLbl>
              <c:idx val="27"/>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2416</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C2F2-402F-B465-78809C7A11B4}"/>
                </c:ext>
              </c:extLst>
            </c:dLbl>
            <c:dLbl>
              <c:idx val="28"/>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2290</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C2F2-402F-B465-78809C7A11B4}"/>
                </c:ext>
              </c:extLst>
            </c:dLbl>
            <c:dLbl>
              <c:idx val="29"/>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2238</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C2F2-402F-B465-78809C7A11B4}"/>
                </c:ext>
              </c:extLst>
            </c:dLbl>
            <c:dLbl>
              <c:idx val="30"/>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2231</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C2F2-402F-B465-78809C7A11B4}"/>
                </c:ext>
              </c:extLst>
            </c:dLbl>
            <c:dLbl>
              <c:idx val="31"/>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2182</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C2F2-402F-B465-78809C7A11B4}"/>
                </c:ext>
              </c:extLst>
            </c:dLbl>
            <c:dLbl>
              <c:idx val="32"/>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2056</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C2F2-402F-B465-78809C7A11B4}"/>
                </c:ext>
              </c:extLst>
            </c:dLbl>
            <c:dLbl>
              <c:idx val="33"/>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2047</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C2F2-402F-B465-78809C7A11B4}"/>
                </c:ext>
              </c:extLst>
            </c:dLbl>
            <c:dLbl>
              <c:idx val="34"/>
              <c:tx>
                <c:rich>
                  <a:bodyPr rot="-5400000" vert="horz" wrap="square" lIns="38100" tIns="19050" rIns="38100" bIns="19050" anchor="b" anchorCtr="1">
                    <a:spAutoFit/>
                  </a:bodyPr>
                  <a:lstStyle/>
                  <a:p>
                    <a:pPr>
                      <a:defRPr sz="800" b="1" i="0">
                        <a:solidFill>
                          <a:srgbClr val="C00000"/>
                        </a:solidFill>
                        <a:latin typeface="Arial Narrow" panose="020B0606020202030204" pitchFamily="34" charset="0"/>
                      </a:defRPr>
                    </a:pPr>
                    <a:r>
                      <a:rPr lang="en-US" sz="800" b="1" i="0" dirty="0">
                        <a:solidFill>
                          <a:srgbClr val="C00000"/>
                        </a:solidFill>
                        <a:latin typeface="Arial Narrow" panose="020B0606020202030204" pitchFamily="34" charset="0"/>
                      </a:rPr>
                      <a:t>1749</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C2F2-402F-B465-78809C7A11B4}"/>
                </c:ext>
              </c:extLst>
            </c:dLbl>
            <c:dLbl>
              <c:idx val="35"/>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1514</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C2F2-402F-B465-78809C7A11B4}"/>
                </c:ext>
              </c:extLst>
            </c:dLbl>
            <c:dLbl>
              <c:idx val="36"/>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1285</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A-C2F2-402F-B465-78809C7A11B4}"/>
                </c:ext>
              </c:extLst>
            </c:dLbl>
            <c:dLbl>
              <c:idx val="37"/>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1282</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C2F2-402F-B465-78809C7A11B4}"/>
                </c:ext>
              </c:extLst>
            </c:dLbl>
            <c:dLbl>
              <c:idx val="38"/>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1227</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C-C2F2-402F-B465-78809C7A11B4}"/>
                </c:ext>
              </c:extLst>
            </c:dLbl>
            <c:dLbl>
              <c:idx val="39"/>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1138</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C2F2-402F-B465-78809C7A11B4}"/>
                </c:ext>
              </c:extLst>
            </c:dLbl>
            <c:dLbl>
              <c:idx val="40"/>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1072</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E-C2F2-402F-B465-78809C7A11B4}"/>
                </c:ext>
              </c:extLst>
            </c:dLbl>
            <c:dLbl>
              <c:idx val="41"/>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960</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F-C2F2-402F-B465-78809C7A11B4}"/>
                </c:ext>
              </c:extLst>
            </c:dLbl>
            <c:dLbl>
              <c:idx val="42"/>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688</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0-C2F2-402F-B465-78809C7A11B4}"/>
                </c:ext>
              </c:extLst>
            </c:dLbl>
            <c:dLbl>
              <c:idx val="43"/>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301</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1-C2F2-402F-B465-78809C7A11B4}"/>
                </c:ext>
              </c:extLst>
            </c:dLbl>
            <c:dLbl>
              <c:idx val="44"/>
              <c:tx>
                <c:rich>
                  <a:bodyPr rot="-5400000" vert="horz" wrap="square" lIns="38100" tIns="19050" rIns="38100" bIns="19050" anchor="b" anchorCtr="1">
                    <a:spAutoFit/>
                  </a:bodyPr>
                  <a:lstStyle/>
                  <a:p>
                    <a:pPr>
                      <a:defRPr sz="800" b="0" i="0">
                        <a:solidFill>
                          <a:srgbClr val="000000"/>
                        </a:solidFill>
                        <a:latin typeface="Arial Narrow" panose="020B0606020202030204" pitchFamily="34" charset="0"/>
                      </a:defRPr>
                    </a:pPr>
                    <a:r>
                      <a:rPr lang="en-US" sz="800" b="0" i="0">
                        <a:solidFill>
                          <a:srgbClr val="000000"/>
                        </a:solidFill>
                        <a:latin typeface="Arial Narrow" panose="020B0606020202030204" pitchFamily="34" charset="0"/>
                      </a:rPr>
                      <a:t>209</a:t>
                    </a:r>
                  </a:p>
                </c:rich>
              </c:tx>
              <c:spPr>
                <a:noFill/>
                <a:ln w="25400">
                  <a:noFill/>
                </a:ln>
              </c:spPr>
              <c:dLblPos val="inBase"/>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2-C2F2-402F-B465-78809C7A11B4}"/>
                </c:ext>
              </c:extLst>
            </c:dLbl>
            <c:spPr>
              <a:noFill/>
              <a:ln w="25400">
                <a:noFill/>
              </a:ln>
            </c:spPr>
            <c:txPr>
              <a:bodyPr rot="-5400000" vert="horz" wrap="square" lIns="38100" tIns="19050" rIns="38100" bIns="19050" anchor="b" anchorCtr="1">
                <a:spAutoFit/>
              </a:bodyPr>
              <a:lstStyle/>
              <a:p>
                <a:pPr>
                  <a:defRPr sz="750">
                    <a:latin typeface="Arial Narrow" panose="020B0606020202030204" pitchFamily="34" charset="0"/>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[Iedziv_rad_1920_2020_last_18.03.2021.xlsx]OECD_!$A$39:$A$78</c:f>
              <c:strCache>
                <c:ptCount val="40"/>
                <c:pt idx="0">
                  <c:v>ASV</c:v>
                </c:pt>
                <c:pt idx="1">
                  <c:v>Šveice</c:v>
                </c:pt>
                <c:pt idx="2">
                  <c:v>Norvēģija</c:v>
                </c:pt>
                <c:pt idx="3">
                  <c:v>Vācija</c:v>
                </c:pt>
                <c:pt idx="4">
                  <c:v>Zviedrija</c:v>
                </c:pt>
                <c:pt idx="5">
                  <c:v>Austrija</c:v>
                </c:pt>
                <c:pt idx="6">
                  <c:v>Dānija</c:v>
                </c:pt>
                <c:pt idx="7">
                  <c:v>Nīderlande</c:v>
                </c:pt>
                <c:pt idx="8">
                  <c:v>Luksemburga</c:v>
                </c:pt>
                <c:pt idx="9">
                  <c:v>Austrālija</c:v>
                </c:pt>
                <c:pt idx="10">
                  <c:v>Kanāda</c:v>
                </c:pt>
                <c:pt idx="11">
                  <c:v>Francija</c:v>
                </c:pt>
                <c:pt idx="12">
                  <c:v>Beļģija</c:v>
                </c:pt>
                <c:pt idx="13">
                  <c:v>Īrija</c:v>
                </c:pt>
                <c:pt idx="14">
                  <c:v>Japāna</c:v>
                </c:pt>
                <c:pt idx="15">
                  <c:v>Islande</c:v>
                </c:pt>
                <c:pt idx="16">
                  <c:v>Somija</c:v>
                </c:pt>
                <c:pt idx="17">
                  <c:v>UK</c:v>
                </c:pt>
                <c:pt idx="18">
                  <c:v>OECD36</c:v>
                </c:pt>
                <c:pt idx="19">
                  <c:v>Jaunzēlande</c:v>
                </c:pt>
                <c:pt idx="20">
                  <c:v>Itālija</c:v>
                </c:pt>
                <c:pt idx="21">
                  <c:v>Spānija</c:v>
                </c:pt>
                <c:pt idx="22">
                  <c:v>Koreja</c:v>
                </c:pt>
                <c:pt idx="23">
                  <c:v>Čehija</c:v>
                </c:pt>
                <c:pt idx="24">
                  <c:v>Portugāle</c:v>
                </c:pt>
                <c:pt idx="25">
                  <c:v>Slovēnija</c:v>
                </c:pt>
                <c:pt idx="26">
                  <c:v>Izraēla</c:v>
                </c:pt>
                <c:pt idx="27">
                  <c:v>Lietuva</c:v>
                </c:pt>
                <c:pt idx="28">
                  <c:v>Slovākija</c:v>
                </c:pt>
                <c:pt idx="29">
                  <c:v>Grieķija</c:v>
                </c:pt>
                <c:pt idx="30">
                  <c:v>Igaunija</c:v>
                </c:pt>
                <c:pt idx="31">
                  <c:v>Čīle</c:v>
                </c:pt>
                <c:pt idx="32">
                  <c:v>Polija</c:v>
                </c:pt>
                <c:pt idx="33">
                  <c:v>Ungārija</c:v>
                </c:pt>
                <c:pt idx="34">
                  <c:v>Latvija</c:v>
                </c:pt>
                <c:pt idx="35">
                  <c:v>Krievija</c:v>
                </c:pt>
                <c:pt idx="36">
                  <c:v>Kosta Rika</c:v>
                </c:pt>
                <c:pt idx="37">
                  <c:v>Brazīlija</c:v>
                </c:pt>
                <c:pt idx="38">
                  <c:v>Turcija</c:v>
                </c:pt>
                <c:pt idx="39">
                  <c:v>Meksika</c:v>
                </c:pt>
              </c:strCache>
            </c:strRef>
          </c:cat>
          <c:val>
            <c:numRef>
              <c:f>[Iedziv_rad_1920_2020_last_18.03.2021.xlsx]OECD_!$D$39:$D$78</c:f>
              <c:numCache>
                <c:formatCode>0</c:formatCode>
                <c:ptCount val="40"/>
                <c:pt idx="0">
                  <c:v>10586.084000000001</c:v>
                </c:pt>
                <c:pt idx="1">
                  <c:v>7316.6049999999996</c:v>
                </c:pt>
                <c:pt idx="2">
                  <c:v>6186.92</c:v>
                </c:pt>
                <c:pt idx="3">
                  <c:v>5986.43</c:v>
                </c:pt>
                <c:pt idx="4">
                  <c:v>5447.1090000000004</c:v>
                </c:pt>
                <c:pt idx="5">
                  <c:v>5395.1059999999998</c:v>
                </c:pt>
                <c:pt idx="6">
                  <c:v>5298.8209999999999</c:v>
                </c:pt>
                <c:pt idx="7">
                  <c:v>5288.4359999999997</c:v>
                </c:pt>
                <c:pt idx="8">
                  <c:v>5070.1719999999996</c:v>
                </c:pt>
                <c:pt idx="9">
                  <c:v>5005.3159999999998</c:v>
                </c:pt>
                <c:pt idx="10">
                  <c:v>4974.33</c:v>
                </c:pt>
                <c:pt idx="11">
                  <c:v>4964.71</c:v>
                </c:pt>
                <c:pt idx="12">
                  <c:v>4943.5370000000003</c:v>
                </c:pt>
                <c:pt idx="13">
                  <c:v>4915.4930000000004</c:v>
                </c:pt>
                <c:pt idx="14">
                  <c:v>4766.0709999999999</c:v>
                </c:pt>
                <c:pt idx="15">
                  <c:v>4349.0940000000001</c:v>
                </c:pt>
                <c:pt idx="16">
                  <c:v>4228.2110000000002</c:v>
                </c:pt>
                <c:pt idx="17">
                  <c:v>4069.569</c:v>
                </c:pt>
                <c:pt idx="18">
                  <c:v>3994.1223888888894</c:v>
                </c:pt>
                <c:pt idx="19">
                  <c:v>3922.6350000000002</c:v>
                </c:pt>
                <c:pt idx="20">
                  <c:v>3427.8069999999998</c:v>
                </c:pt>
                <c:pt idx="21">
                  <c:v>3322.6190000000001</c:v>
                </c:pt>
                <c:pt idx="22">
                  <c:v>3191.5540000000001</c:v>
                </c:pt>
                <c:pt idx="23">
                  <c:v>3057.6149999999998</c:v>
                </c:pt>
                <c:pt idx="24">
                  <c:v>2861.3829999999998</c:v>
                </c:pt>
                <c:pt idx="25">
                  <c:v>2859.4459999999999</c:v>
                </c:pt>
                <c:pt idx="26">
                  <c:v>2779.6559999999999</c:v>
                </c:pt>
                <c:pt idx="27">
                  <c:v>2415.8229999999999</c:v>
                </c:pt>
                <c:pt idx="28">
                  <c:v>2290.33</c:v>
                </c:pt>
                <c:pt idx="29">
                  <c:v>2238.1709999999998</c:v>
                </c:pt>
                <c:pt idx="30">
                  <c:v>2231.4059999999999</c:v>
                </c:pt>
                <c:pt idx="31">
                  <c:v>2181.7260000000001</c:v>
                </c:pt>
                <c:pt idx="32">
                  <c:v>2056.3580000000002</c:v>
                </c:pt>
                <c:pt idx="33">
                  <c:v>2046.777</c:v>
                </c:pt>
                <c:pt idx="34">
                  <c:v>1748.537</c:v>
                </c:pt>
                <c:pt idx="35">
                  <c:v>1513.6669999999999</c:v>
                </c:pt>
                <c:pt idx="36">
                  <c:v>1284.8330000000001</c:v>
                </c:pt>
                <c:pt idx="37">
                  <c:v>1281.617</c:v>
                </c:pt>
                <c:pt idx="38">
                  <c:v>1226.585</c:v>
                </c:pt>
                <c:pt idx="39">
                  <c:v>1137.9639999999999</c:v>
                </c:pt>
              </c:numCache>
            </c:numRef>
          </c:val>
          <c:extLst>
            <c:ext xmlns:c16="http://schemas.microsoft.com/office/drawing/2014/chart" uri="{C3380CC4-5D6E-409C-BE32-E72D297353CC}">
              <c16:uniqueId val="{00000033-C2F2-402F-B465-78809C7A11B4}"/>
            </c:ext>
          </c:extLst>
        </c:ser>
        <c:dLbls>
          <c:showLegendKey val="0"/>
          <c:showVal val="0"/>
          <c:showCatName val="0"/>
          <c:showSerName val="0"/>
          <c:showPercent val="0"/>
          <c:showBubbleSize val="0"/>
        </c:dLbls>
        <c:gapWidth val="25"/>
        <c:overlap val="100"/>
        <c:axId val="563378216"/>
        <c:axId val="1"/>
      </c:barChart>
      <c:catAx>
        <c:axId val="563378216"/>
        <c:scaling>
          <c:orientation val="minMax"/>
        </c:scaling>
        <c:delete val="0"/>
        <c:axPos val="b"/>
        <c:majorGridlines>
          <c:spPr>
            <a:ln w="9525" cmpd="sng">
              <a:solidFill>
                <a:srgbClr val="FFFFFF"/>
              </a:solidFill>
              <a:prstDash val="solid"/>
            </a:ln>
          </c:spPr>
        </c:majorGridlines>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800" b="0" i="0">
                <a:solidFill>
                  <a:srgbClr val="000000"/>
                </a:solidFill>
                <a:latin typeface="Arial Narrow"/>
                <a:ea typeface="Arial Narrow"/>
                <a:cs typeface="Arial Narrow"/>
              </a:defRPr>
            </a:pPr>
            <a:endParaRPr lang="lv-LV"/>
          </a:p>
        </c:txPr>
        <c:crossAx val="1"/>
        <c:crosses val="autoZero"/>
        <c:auto val="1"/>
        <c:lblAlgn val="ctr"/>
        <c:lblOffset val="0"/>
        <c:tickLblSkip val="1"/>
        <c:noMultiLvlLbl val="0"/>
      </c:catAx>
      <c:valAx>
        <c:axId val="1"/>
        <c:scaling>
          <c:orientation val="minMax"/>
          <c:max val="11000"/>
          <c:min val="0"/>
        </c:scaling>
        <c:delete val="0"/>
        <c:axPos val="l"/>
        <c:majorGridlines>
          <c:spPr>
            <a:ln w="9525" cmpd="sng">
              <a:solidFill>
                <a:srgbClr val="FFFFFF"/>
              </a:solidFill>
              <a:prstDash val="solid"/>
            </a:ln>
          </c:spPr>
        </c:majorGridlines>
        <c:title>
          <c:tx>
            <c:rich>
              <a:bodyPr rot="0" vert="horz"/>
              <a:lstStyle/>
              <a:p>
                <a:pPr>
                  <a:defRPr sz="800" b="0" i="0">
                    <a:solidFill>
                      <a:srgbClr val="000000"/>
                    </a:solidFill>
                    <a:latin typeface="Arial Narrow" panose="020B0606020202030204" pitchFamily="34" charset="0"/>
                  </a:defRPr>
                </a:pPr>
                <a:r>
                  <a:rPr lang="en-GB" sz="800" b="0" i="0">
                    <a:solidFill>
                      <a:srgbClr val="000000"/>
                    </a:solidFill>
                    <a:latin typeface="Arial Narrow" panose="020B0606020202030204" pitchFamily="34" charset="0"/>
                  </a:rPr>
                  <a:t>USD</a:t>
                </a:r>
                <a:r>
                  <a:rPr lang="en-GB" sz="800" b="0" i="0" baseline="0">
                    <a:solidFill>
                      <a:srgbClr val="000000"/>
                    </a:solidFill>
                    <a:latin typeface="Arial Narrow" panose="020B0606020202030204" pitchFamily="34" charset="0"/>
                  </a:rPr>
                  <a:t> PPP</a:t>
                </a:r>
              </a:p>
            </c:rich>
          </c:tx>
          <c:layout>
            <c:manualLayout>
              <c:xMode val="edge"/>
              <c:yMode val="edge"/>
              <c:x val="1.1437086659193329E-2"/>
              <c:y val="6.4326753676338402E-2"/>
            </c:manualLayout>
          </c:layout>
          <c:overlay val="0"/>
        </c:title>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800" b="0" i="0">
                <a:solidFill>
                  <a:srgbClr val="000000"/>
                </a:solidFill>
                <a:latin typeface="Arial Narrow"/>
                <a:ea typeface="Arial Narrow"/>
                <a:cs typeface="Arial Narrow"/>
              </a:defRPr>
            </a:pPr>
            <a:endParaRPr lang="lv-LV"/>
          </a:p>
        </c:txPr>
        <c:crossAx val="563378216"/>
        <c:crosses val="autoZero"/>
        <c:crossBetween val="between"/>
      </c:valAx>
      <c:spPr>
        <a:solidFill>
          <a:srgbClr val="EAEAEA"/>
        </a:solidFill>
        <a:ln w="25400">
          <a:noFill/>
        </a:ln>
      </c:spPr>
    </c:plotArea>
    <c:legend>
      <c:legendPos val="t"/>
      <c:legendEntry>
        <c:idx val="2"/>
        <c:delete val="1"/>
      </c:legendEntry>
      <c:layout>
        <c:manualLayout>
          <c:xMode val="edge"/>
          <c:yMode val="edge"/>
          <c:x val="7.1770505530719467E-2"/>
          <c:y val="1.4606407075827849E-2"/>
          <c:w val="0.90991081517897743"/>
          <c:h val="5.477381080789559E-2"/>
        </c:manualLayout>
      </c:layout>
      <c:overlay val="1"/>
      <c:spPr>
        <a:solidFill>
          <a:srgbClr val="EAEAEA"/>
        </a:solidFill>
        <a:ln w="25400">
          <a:noFill/>
        </a:ln>
      </c:spPr>
      <c:txPr>
        <a:bodyPr/>
        <a:lstStyle/>
        <a:p>
          <a:pPr>
            <a:defRPr sz="800" b="0" i="0">
              <a:solidFill>
                <a:srgbClr val="000000"/>
              </a:solidFill>
              <a:latin typeface="Arial Narrow"/>
              <a:ea typeface="Arial Narrow"/>
              <a:cs typeface="Arial Narrow"/>
            </a:defRPr>
          </a:pPr>
          <a:endParaRPr lang="lv-LV"/>
        </a:p>
      </c:txPr>
    </c:legend>
    <c:plotVisOnly val="1"/>
    <c:dispBlanksAs val="gap"/>
    <c:showDLblsOverMax val="1"/>
  </c:chart>
  <c:spPr>
    <a:noFill/>
    <a:ln w="9525">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61417-5A8D-470A-81D8-55173269C1DE}" type="doc">
      <dgm:prSet loTypeId="urn:microsoft.com/office/officeart/2005/8/layout/hierarchy4" loCatId="list" qsTypeId="urn:microsoft.com/office/officeart/2005/8/quickstyle/simple5" qsCatId="simple" csTypeId="urn:microsoft.com/office/officeart/2005/8/colors/accent4_5" csCatId="accent4" phldr="1"/>
      <dgm:spPr/>
      <dgm:t>
        <a:bodyPr/>
        <a:lstStyle/>
        <a:p>
          <a:endParaRPr lang="lv-LV"/>
        </a:p>
      </dgm:t>
    </dgm:pt>
    <dgm:pt modelId="{A82337E3-3C82-4709-9515-FD962A6323B2}">
      <dgm:prSet phldrT="[Text]"/>
      <dgm:spPr/>
      <dgm:t>
        <a:bodyPr/>
        <a:lstStyle/>
        <a:p>
          <a:r>
            <a:rPr lang="lv-LV" dirty="0">
              <a:latin typeface="+mn-lt"/>
            </a:rPr>
            <a:t>2022. gadam </a:t>
          </a:r>
          <a:endParaRPr lang="lv-LV" dirty="0"/>
        </a:p>
      </dgm:t>
    </dgm:pt>
    <dgm:pt modelId="{3E587EFD-E6CB-45E9-A81B-7968BF0D625B}" type="parTrans" cxnId="{BD21FFAD-D61E-4FFA-80B1-2C59AAA98CBE}">
      <dgm:prSet/>
      <dgm:spPr/>
      <dgm:t>
        <a:bodyPr/>
        <a:lstStyle/>
        <a:p>
          <a:endParaRPr lang="lv-LV"/>
        </a:p>
      </dgm:t>
    </dgm:pt>
    <dgm:pt modelId="{AA93D4C0-2283-4B7C-AA52-E275646E138A}" type="sibTrans" cxnId="{BD21FFAD-D61E-4FFA-80B1-2C59AAA98CBE}">
      <dgm:prSet/>
      <dgm:spPr/>
      <dgm:t>
        <a:bodyPr/>
        <a:lstStyle/>
        <a:p>
          <a:endParaRPr lang="lv-LV"/>
        </a:p>
      </dgm:t>
    </dgm:pt>
    <dgm:pt modelId="{E5E3901B-01E6-4FB0-B93B-3D712B50EB26}">
      <dgm:prSet phldrT="[Text]"/>
      <dgm:spPr/>
      <dgm:t>
        <a:bodyPr/>
        <a:lstStyle/>
        <a:p>
          <a:r>
            <a:rPr lang="lv-LV" b="1" dirty="0"/>
            <a:t>702,3</a:t>
          </a:r>
        </a:p>
      </dgm:t>
    </dgm:pt>
    <dgm:pt modelId="{472B92E0-41A7-4AF4-8F9B-089E546DB378}" type="parTrans" cxnId="{2C2151CA-6935-44DE-ADE2-A5484F931C8A}">
      <dgm:prSet/>
      <dgm:spPr/>
      <dgm:t>
        <a:bodyPr/>
        <a:lstStyle/>
        <a:p>
          <a:endParaRPr lang="lv-LV"/>
        </a:p>
      </dgm:t>
    </dgm:pt>
    <dgm:pt modelId="{F9BA1E21-02CE-4466-A66C-AD7A0DEEE03A}" type="sibTrans" cxnId="{2C2151CA-6935-44DE-ADE2-A5484F931C8A}">
      <dgm:prSet/>
      <dgm:spPr/>
      <dgm:t>
        <a:bodyPr/>
        <a:lstStyle/>
        <a:p>
          <a:endParaRPr lang="lv-LV"/>
        </a:p>
      </dgm:t>
    </dgm:pt>
    <dgm:pt modelId="{C1241F9C-28EB-43D4-B0A9-D36DC467CB62}">
      <dgm:prSet phldrT="[Text]"/>
      <dgm:spPr/>
      <dgm:t>
        <a:bodyPr/>
        <a:lstStyle/>
        <a:p>
          <a:r>
            <a:rPr lang="lv-LV" dirty="0">
              <a:latin typeface="+mn-lt"/>
            </a:rPr>
            <a:t>2023. gadam </a:t>
          </a:r>
          <a:endParaRPr lang="lv-LV" dirty="0"/>
        </a:p>
      </dgm:t>
    </dgm:pt>
    <dgm:pt modelId="{123E9C22-E224-43E5-90FF-245F68852408}" type="parTrans" cxnId="{45C49CE8-4B61-4669-A7FF-0D50E8F550C2}">
      <dgm:prSet/>
      <dgm:spPr/>
      <dgm:t>
        <a:bodyPr/>
        <a:lstStyle/>
        <a:p>
          <a:endParaRPr lang="lv-LV"/>
        </a:p>
      </dgm:t>
    </dgm:pt>
    <dgm:pt modelId="{DA613A88-DFD9-4A7E-8D45-16344740759D}" type="sibTrans" cxnId="{45C49CE8-4B61-4669-A7FF-0D50E8F550C2}">
      <dgm:prSet/>
      <dgm:spPr/>
      <dgm:t>
        <a:bodyPr/>
        <a:lstStyle/>
        <a:p>
          <a:endParaRPr lang="lv-LV"/>
        </a:p>
      </dgm:t>
    </dgm:pt>
    <dgm:pt modelId="{0864038C-762B-402A-A5C2-9A7A908B41B2}">
      <dgm:prSet phldrT="[Text]"/>
      <dgm:spPr/>
      <dgm:t>
        <a:bodyPr/>
        <a:lstStyle/>
        <a:p>
          <a:r>
            <a:rPr lang="lv-LV" b="1" dirty="0"/>
            <a:t>777,5</a:t>
          </a:r>
        </a:p>
      </dgm:t>
    </dgm:pt>
    <dgm:pt modelId="{FC60FD9E-639A-411A-B41E-1149ABE0C9E4}" type="parTrans" cxnId="{7B810907-64A6-42EA-A6A2-49C31CD48A7D}">
      <dgm:prSet/>
      <dgm:spPr/>
      <dgm:t>
        <a:bodyPr/>
        <a:lstStyle/>
        <a:p>
          <a:endParaRPr lang="lv-LV"/>
        </a:p>
      </dgm:t>
    </dgm:pt>
    <dgm:pt modelId="{EC355A8D-68AC-404C-8366-29D4C55386EB}" type="sibTrans" cxnId="{7B810907-64A6-42EA-A6A2-49C31CD48A7D}">
      <dgm:prSet/>
      <dgm:spPr/>
      <dgm:t>
        <a:bodyPr/>
        <a:lstStyle/>
        <a:p>
          <a:endParaRPr lang="lv-LV"/>
        </a:p>
      </dgm:t>
    </dgm:pt>
    <dgm:pt modelId="{BC1E8B49-72A0-44CE-8979-CB13891605F8}">
      <dgm:prSet phldrT="[Text]"/>
      <dgm:spPr/>
      <dgm:t>
        <a:bodyPr/>
        <a:lstStyle/>
        <a:p>
          <a:r>
            <a:rPr lang="lv-LV" dirty="0">
              <a:latin typeface="+mn-lt"/>
            </a:rPr>
            <a:t>2024. gadam </a:t>
          </a:r>
          <a:endParaRPr lang="lv-LV" dirty="0"/>
        </a:p>
      </dgm:t>
    </dgm:pt>
    <dgm:pt modelId="{04571800-8F6D-451C-929C-F07D7C53560E}" type="parTrans" cxnId="{892ABD23-2F0F-475D-833A-B217D1D77948}">
      <dgm:prSet/>
      <dgm:spPr/>
      <dgm:t>
        <a:bodyPr/>
        <a:lstStyle/>
        <a:p>
          <a:endParaRPr lang="lv-LV"/>
        </a:p>
      </dgm:t>
    </dgm:pt>
    <dgm:pt modelId="{CF0C022F-4BFA-4121-BDEB-3476CA1FED26}" type="sibTrans" cxnId="{892ABD23-2F0F-475D-833A-B217D1D77948}">
      <dgm:prSet/>
      <dgm:spPr/>
      <dgm:t>
        <a:bodyPr/>
        <a:lstStyle/>
        <a:p>
          <a:endParaRPr lang="lv-LV"/>
        </a:p>
      </dgm:t>
    </dgm:pt>
    <dgm:pt modelId="{B7244AD2-8F52-493A-87A6-45B43F1BA934}">
      <dgm:prSet phldrT="[Text]"/>
      <dgm:spPr/>
      <dgm:t>
        <a:bodyPr/>
        <a:lstStyle/>
        <a:p>
          <a:r>
            <a:rPr lang="lv-LV" b="1" dirty="0"/>
            <a:t>873,9</a:t>
          </a:r>
        </a:p>
      </dgm:t>
    </dgm:pt>
    <dgm:pt modelId="{3526E457-BB50-4EC9-933E-C1E1A4E03ACC}" type="parTrans" cxnId="{38BF325A-A250-40DE-B5B6-DFCD9ADF8455}">
      <dgm:prSet/>
      <dgm:spPr/>
      <dgm:t>
        <a:bodyPr/>
        <a:lstStyle/>
        <a:p>
          <a:endParaRPr lang="lv-LV"/>
        </a:p>
      </dgm:t>
    </dgm:pt>
    <dgm:pt modelId="{054A1A0D-3972-445C-9C5F-556BA8F33BF1}" type="sibTrans" cxnId="{38BF325A-A250-40DE-B5B6-DFCD9ADF8455}">
      <dgm:prSet/>
      <dgm:spPr/>
      <dgm:t>
        <a:bodyPr/>
        <a:lstStyle/>
        <a:p>
          <a:endParaRPr lang="lv-LV"/>
        </a:p>
      </dgm:t>
    </dgm:pt>
    <dgm:pt modelId="{B0D1B120-E5E0-4A01-80D8-F6680B54C323}">
      <dgm:prSet phldrT="[Text]"/>
      <dgm:spPr/>
      <dgm:t>
        <a:bodyPr/>
        <a:lstStyle/>
        <a:p>
          <a:r>
            <a:rPr lang="lv-LV" b="1" dirty="0">
              <a:latin typeface="+mn-lt"/>
            </a:rPr>
            <a:t>Uz 28.jūniju apkopotie priekšlikumi, milj. €</a:t>
          </a:r>
          <a:r>
            <a:rPr lang="lv-LV" b="1" i="0" u="none" strike="noStrike" dirty="0">
              <a:effectLst/>
              <a:latin typeface="+mn-lt"/>
              <a:ea typeface="+mn-ea"/>
              <a:cs typeface="+mn-cs"/>
            </a:rPr>
            <a:t> </a:t>
          </a:r>
          <a:endParaRPr lang="lv-LV" dirty="0"/>
        </a:p>
      </dgm:t>
    </dgm:pt>
    <dgm:pt modelId="{C3E47248-34E3-4609-B370-11508CD65008}" type="parTrans" cxnId="{E40953B5-574C-475C-A6EE-92AA32015A22}">
      <dgm:prSet/>
      <dgm:spPr/>
      <dgm:t>
        <a:bodyPr/>
        <a:lstStyle/>
        <a:p>
          <a:endParaRPr lang="lv-LV"/>
        </a:p>
      </dgm:t>
    </dgm:pt>
    <dgm:pt modelId="{738A600A-422D-43AB-A4A1-A02D05AF23D3}" type="sibTrans" cxnId="{E40953B5-574C-475C-A6EE-92AA32015A22}">
      <dgm:prSet/>
      <dgm:spPr/>
      <dgm:t>
        <a:bodyPr/>
        <a:lstStyle/>
        <a:p>
          <a:endParaRPr lang="lv-LV"/>
        </a:p>
      </dgm:t>
    </dgm:pt>
    <dgm:pt modelId="{35C54F85-AD58-41C5-BB29-5C652EE5219D}" type="pres">
      <dgm:prSet presAssocID="{2F161417-5A8D-470A-81D8-55173269C1DE}" presName="Name0" presStyleCnt="0">
        <dgm:presLayoutVars>
          <dgm:chPref val="1"/>
          <dgm:dir/>
          <dgm:animOne val="branch"/>
          <dgm:animLvl val="lvl"/>
          <dgm:resizeHandles/>
        </dgm:presLayoutVars>
      </dgm:prSet>
      <dgm:spPr/>
    </dgm:pt>
    <dgm:pt modelId="{1A3F5AB1-DBD0-4EC4-88A2-E47474C62E9E}" type="pres">
      <dgm:prSet presAssocID="{B0D1B120-E5E0-4A01-80D8-F6680B54C323}" presName="vertOne" presStyleCnt="0"/>
      <dgm:spPr/>
    </dgm:pt>
    <dgm:pt modelId="{B069AAD2-50DC-4240-B754-3E660D2C5806}" type="pres">
      <dgm:prSet presAssocID="{B0D1B120-E5E0-4A01-80D8-F6680B54C323}" presName="txOne" presStyleLbl="node0" presStyleIdx="0" presStyleCnt="1">
        <dgm:presLayoutVars>
          <dgm:chPref val="3"/>
        </dgm:presLayoutVars>
      </dgm:prSet>
      <dgm:spPr/>
    </dgm:pt>
    <dgm:pt modelId="{54C62DCC-0F46-4A78-BC52-D7F406FA9C7E}" type="pres">
      <dgm:prSet presAssocID="{B0D1B120-E5E0-4A01-80D8-F6680B54C323}" presName="parTransOne" presStyleCnt="0"/>
      <dgm:spPr/>
    </dgm:pt>
    <dgm:pt modelId="{679898EF-C749-48E3-99F2-4DAE25CC1A10}" type="pres">
      <dgm:prSet presAssocID="{B0D1B120-E5E0-4A01-80D8-F6680B54C323}" presName="horzOne" presStyleCnt="0"/>
      <dgm:spPr/>
    </dgm:pt>
    <dgm:pt modelId="{9435B070-7313-4274-B562-42FC554114D5}" type="pres">
      <dgm:prSet presAssocID="{A82337E3-3C82-4709-9515-FD962A6323B2}" presName="vertTwo" presStyleCnt="0"/>
      <dgm:spPr/>
    </dgm:pt>
    <dgm:pt modelId="{5664F625-FFC8-43FD-88B5-ACA09C7A2537}" type="pres">
      <dgm:prSet presAssocID="{A82337E3-3C82-4709-9515-FD962A6323B2}" presName="txTwo" presStyleLbl="node2" presStyleIdx="0" presStyleCnt="3">
        <dgm:presLayoutVars>
          <dgm:chPref val="3"/>
        </dgm:presLayoutVars>
      </dgm:prSet>
      <dgm:spPr/>
    </dgm:pt>
    <dgm:pt modelId="{A240AFDF-B81B-4769-9E54-9D35B09CB580}" type="pres">
      <dgm:prSet presAssocID="{A82337E3-3C82-4709-9515-FD962A6323B2}" presName="parTransTwo" presStyleCnt="0"/>
      <dgm:spPr/>
    </dgm:pt>
    <dgm:pt modelId="{2C31936E-0D2A-48D4-9901-3F106716A92F}" type="pres">
      <dgm:prSet presAssocID="{A82337E3-3C82-4709-9515-FD962A6323B2}" presName="horzTwo" presStyleCnt="0"/>
      <dgm:spPr/>
    </dgm:pt>
    <dgm:pt modelId="{199E938E-6361-4E42-9993-15C71A261B82}" type="pres">
      <dgm:prSet presAssocID="{E5E3901B-01E6-4FB0-B93B-3D712B50EB26}" presName="vertThree" presStyleCnt="0"/>
      <dgm:spPr/>
    </dgm:pt>
    <dgm:pt modelId="{CF9BFDB0-1CD9-41F5-B5F1-9F51B56898E9}" type="pres">
      <dgm:prSet presAssocID="{E5E3901B-01E6-4FB0-B93B-3D712B50EB26}" presName="txThree" presStyleLbl="node3" presStyleIdx="0" presStyleCnt="3" custLinFactNeighborX="-3600" custLinFactNeighborY="2117">
        <dgm:presLayoutVars>
          <dgm:chPref val="3"/>
        </dgm:presLayoutVars>
      </dgm:prSet>
      <dgm:spPr/>
    </dgm:pt>
    <dgm:pt modelId="{B4FAD358-2AF6-4444-9D6B-54876AB3D8F0}" type="pres">
      <dgm:prSet presAssocID="{E5E3901B-01E6-4FB0-B93B-3D712B50EB26}" presName="horzThree" presStyleCnt="0"/>
      <dgm:spPr/>
    </dgm:pt>
    <dgm:pt modelId="{78DCDD76-63A5-44BB-AA7F-805098C5EADA}" type="pres">
      <dgm:prSet presAssocID="{AA93D4C0-2283-4B7C-AA52-E275646E138A}" presName="sibSpaceTwo" presStyleCnt="0"/>
      <dgm:spPr/>
    </dgm:pt>
    <dgm:pt modelId="{5C52FD94-4C41-4BA4-BF77-BB8662B2F69D}" type="pres">
      <dgm:prSet presAssocID="{C1241F9C-28EB-43D4-B0A9-D36DC467CB62}" presName="vertTwo" presStyleCnt="0"/>
      <dgm:spPr/>
    </dgm:pt>
    <dgm:pt modelId="{B9EDA7A3-29EC-4EF3-B613-A9DA62561CF6}" type="pres">
      <dgm:prSet presAssocID="{C1241F9C-28EB-43D4-B0A9-D36DC467CB62}" presName="txTwo" presStyleLbl="node2" presStyleIdx="1" presStyleCnt="3">
        <dgm:presLayoutVars>
          <dgm:chPref val="3"/>
        </dgm:presLayoutVars>
      </dgm:prSet>
      <dgm:spPr/>
    </dgm:pt>
    <dgm:pt modelId="{8BAE6409-BE76-4424-AD9E-43F0985A696D}" type="pres">
      <dgm:prSet presAssocID="{C1241F9C-28EB-43D4-B0A9-D36DC467CB62}" presName="parTransTwo" presStyleCnt="0"/>
      <dgm:spPr/>
    </dgm:pt>
    <dgm:pt modelId="{55EC2BC1-7E11-47E4-9502-E9F7EC8E147F}" type="pres">
      <dgm:prSet presAssocID="{C1241F9C-28EB-43D4-B0A9-D36DC467CB62}" presName="horzTwo" presStyleCnt="0"/>
      <dgm:spPr/>
    </dgm:pt>
    <dgm:pt modelId="{CDE35FF9-EF59-4289-95C6-6B87FB4CA7A1}" type="pres">
      <dgm:prSet presAssocID="{0864038C-762B-402A-A5C2-9A7A908B41B2}" presName="vertThree" presStyleCnt="0"/>
      <dgm:spPr/>
    </dgm:pt>
    <dgm:pt modelId="{9FF27F75-DA39-4C2D-B2A0-6DC190D50D09}" type="pres">
      <dgm:prSet presAssocID="{0864038C-762B-402A-A5C2-9A7A908B41B2}" presName="txThree" presStyleLbl="node3" presStyleIdx="1" presStyleCnt="3">
        <dgm:presLayoutVars>
          <dgm:chPref val="3"/>
        </dgm:presLayoutVars>
      </dgm:prSet>
      <dgm:spPr/>
    </dgm:pt>
    <dgm:pt modelId="{579838FC-EC22-4605-B5BB-8A2F9FE6CA5E}" type="pres">
      <dgm:prSet presAssocID="{0864038C-762B-402A-A5C2-9A7A908B41B2}" presName="horzThree" presStyleCnt="0"/>
      <dgm:spPr/>
    </dgm:pt>
    <dgm:pt modelId="{F3A0200D-8C44-4992-BD93-52FF2917027B}" type="pres">
      <dgm:prSet presAssocID="{DA613A88-DFD9-4A7E-8D45-16344740759D}" presName="sibSpaceTwo" presStyleCnt="0"/>
      <dgm:spPr/>
    </dgm:pt>
    <dgm:pt modelId="{DBB945DB-018A-4293-9791-1EF84CA66B1C}" type="pres">
      <dgm:prSet presAssocID="{BC1E8B49-72A0-44CE-8979-CB13891605F8}" presName="vertTwo" presStyleCnt="0"/>
      <dgm:spPr/>
    </dgm:pt>
    <dgm:pt modelId="{09AE3C94-B583-4551-A6CC-C5B22869EC94}" type="pres">
      <dgm:prSet presAssocID="{BC1E8B49-72A0-44CE-8979-CB13891605F8}" presName="txTwo" presStyleLbl="node2" presStyleIdx="2" presStyleCnt="3">
        <dgm:presLayoutVars>
          <dgm:chPref val="3"/>
        </dgm:presLayoutVars>
      </dgm:prSet>
      <dgm:spPr/>
    </dgm:pt>
    <dgm:pt modelId="{CA310B5A-EA43-47F5-8CFD-43C9C2506B2C}" type="pres">
      <dgm:prSet presAssocID="{BC1E8B49-72A0-44CE-8979-CB13891605F8}" presName="parTransTwo" presStyleCnt="0"/>
      <dgm:spPr/>
    </dgm:pt>
    <dgm:pt modelId="{96BEB760-7776-4393-8C1F-EF30164A69AA}" type="pres">
      <dgm:prSet presAssocID="{BC1E8B49-72A0-44CE-8979-CB13891605F8}" presName="horzTwo" presStyleCnt="0"/>
      <dgm:spPr/>
    </dgm:pt>
    <dgm:pt modelId="{99A2FFEB-247D-4322-BA2B-7CA320574A01}" type="pres">
      <dgm:prSet presAssocID="{B7244AD2-8F52-493A-87A6-45B43F1BA934}" presName="vertThree" presStyleCnt="0"/>
      <dgm:spPr/>
    </dgm:pt>
    <dgm:pt modelId="{7D1A272A-BA07-43D0-888A-660D75254CB3}" type="pres">
      <dgm:prSet presAssocID="{B7244AD2-8F52-493A-87A6-45B43F1BA934}" presName="txThree" presStyleLbl="node3" presStyleIdx="2" presStyleCnt="3">
        <dgm:presLayoutVars>
          <dgm:chPref val="3"/>
        </dgm:presLayoutVars>
      </dgm:prSet>
      <dgm:spPr/>
    </dgm:pt>
    <dgm:pt modelId="{5FFAAD91-CDA5-4966-8827-24CAF51A89BC}" type="pres">
      <dgm:prSet presAssocID="{B7244AD2-8F52-493A-87A6-45B43F1BA934}" presName="horzThree" presStyleCnt="0"/>
      <dgm:spPr/>
    </dgm:pt>
  </dgm:ptLst>
  <dgm:cxnLst>
    <dgm:cxn modelId="{7B810907-64A6-42EA-A6A2-49C31CD48A7D}" srcId="{C1241F9C-28EB-43D4-B0A9-D36DC467CB62}" destId="{0864038C-762B-402A-A5C2-9A7A908B41B2}" srcOrd="0" destOrd="0" parTransId="{FC60FD9E-639A-411A-B41E-1149ABE0C9E4}" sibTransId="{EC355A8D-68AC-404C-8366-29D4C55386EB}"/>
    <dgm:cxn modelId="{3DBB0B07-E399-4258-97FD-6C8181BDB01A}" type="presOf" srcId="{0864038C-762B-402A-A5C2-9A7A908B41B2}" destId="{9FF27F75-DA39-4C2D-B2A0-6DC190D50D09}" srcOrd="0" destOrd="0" presId="urn:microsoft.com/office/officeart/2005/8/layout/hierarchy4"/>
    <dgm:cxn modelId="{BAB7F61C-92E4-447A-B900-F2524D608F5F}" type="presOf" srcId="{BC1E8B49-72A0-44CE-8979-CB13891605F8}" destId="{09AE3C94-B583-4551-A6CC-C5B22869EC94}" srcOrd="0" destOrd="0" presId="urn:microsoft.com/office/officeart/2005/8/layout/hierarchy4"/>
    <dgm:cxn modelId="{892ABD23-2F0F-475D-833A-B217D1D77948}" srcId="{B0D1B120-E5E0-4A01-80D8-F6680B54C323}" destId="{BC1E8B49-72A0-44CE-8979-CB13891605F8}" srcOrd="2" destOrd="0" parTransId="{04571800-8F6D-451C-929C-F07D7C53560E}" sibTransId="{CF0C022F-4BFA-4121-BDEB-3476CA1FED26}"/>
    <dgm:cxn modelId="{FCCC5C2E-F60C-4C7D-874E-022EC941A4BF}" type="presOf" srcId="{C1241F9C-28EB-43D4-B0A9-D36DC467CB62}" destId="{B9EDA7A3-29EC-4EF3-B613-A9DA62561CF6}" srcOrd="0" destOrd="0" presId="urn:microsoft.com/office/officeart/2005/8/layout/hierarchy4"/>
    <dgm:cxn modelId="{2472B867-EECE-40FB-9491-10A288740A0E}" type="presOf" srcId="{E5E3901B-01E6-4FB0-B93B-3D712B50EB26}" destId="{CF9BFDB0-1CD9-41F5-B5F1-9F51B56898E9}" srcOrd="0" destOrd="0" presId="urn:microsoft.com/office/officeart/2005/8/layout/hierarchy4"/>
    <dgm:cxn modelId="{EFC37772-E808-421A-8CB5-93D4602A2D32}" type="presOf" srcId="{B0D1B120-E5E0-4A01-80D8-F6680B54C323}" destId="{B069AAD2-50DC-4240-B754-3E660D2C5806}" srcOrd="0" destOrd="0" presId="urn:microsoft.com/office/officeart/2005/8/layout/hierarchy4"/>
    <dgm:cxn modelId="{03F53675-8FA5-416D-A0D2-8F67E90D7F26}" type="presOf" srcId="{A82337E3-3C82-4709-9515-FD962A6323B2}" destId="{5664F625-FFC8-43FD-88B5-ACA09C7A2537}" srcOrd="0" destOrd="0" presId="urn:microsoft.com/office/officeart/2005/8/layout/hierarchy4"/>
    <dgm:cxn modelId="{38BF325A-A250-40DE-B5B6-DFCD9ADF8455}" srcId="{BC1E8B49-72A0-44CE-8979-CB13891605F8}" destId="{B7244AD2-8F52-493A-87A6-45B43F1BA934}" srcOrd="0" destOrd="0" parTransId="{3526E457-BB50-4EC9-933E-C1E1A4E03ACC}" sibTransId="{054A1A0D-3972-445C-9C5F-556BA8F33BF1}"/>
    <dgm:cxn modelId="{488C2297-2C2B-44ED-BCFD-4F85B9608EC4}" type="presOf" srcId="{2F161417-5A8D-470A-81D8-55173269C1DE}" destId="{35C54F85-AD58-41C5-BB29-5C652EE5219D}" srcOrd="0" destOrd="0" presId="urn:microsoft.com/office/officeart/2005/8/layout/hierarchy4"/>
    <dgm:cxn modelId="{0047D697-4220-40D8-913C-4C8D7B4BD545}" type="presOf" srcId="{B7244AD2-8F52-493A-87A6-45B43F1BA934}" destId="{7D1A272A-BA07-43D0-888A-660D75254CB3}" srcOrd="0" destOrd="0" presId="urn:microsoft.com/office/officeart/2005/8/layout/hierarchy4"/>
    <dgm:cxn modelId="{BD21FFAD-D61E-4FFA-80B1-2C59AAA98CBE}" srcId="{B0D1B120-E5E0-4A01-80D8-F6680B54C323}" destId="{A82337E3-3C82-4709-9515-FD962A6323B2}" srcOrd="0" destOrd="0" parTransId="{3E587EFD-E6CB-45E9-A81B-7968BF0D625B}" sibTransId="{AA93D4C0-2283-4B7C-AA52-E275646E138A}"/>
    <dgm:cxn modelId="{E40953B5-574C-475C-A6EE-92AA32015A22}" srcId="{2F161417-5A8D-470A-81D8-55173269C1DE}" destId="{B0D1B120-E5E0-4A01-80D8-F6680B54C323}" srcOrd="0" destOrd="0" parTransId="{C3E47248-34E3-4609-B370-11508CD65008}" sibTransId="{738A600A-422D-43AB-A4A1-A02D05AF23D3}"/>
    <dgm:cxn modelId="{2C2151CA-6935-44DE-ADE2-A5484F931C8A}" srcId="{A82337E3-3C82-4709-9515-FD962A6323B2}" destId="{E5E3901B-01E6-4FB0-B93B-3D712B50EB26}" srcOrd="0" destOrd="0" parTransId="{472B92E0-41A7-4AF4-8F9B-089E546DB378}" sibTransId="{F9BA1E21-02CE-4466-A66C-AD7A0DEEE03A}"/>
    <dgm:cxn modelId="{45C49CE8-4B61-4669-A7FF-0D50E8F550C2}" srcId="{B0D1B120-E5E0-4A01-80D8-F6680B54C323}" destId="{C1241F9C-28EB-43D4-B0A9-D36DC467CB62}" srcOrd="1" destOrd="0" parTransId="{123E9C22-E224-43E5-90FF-245F68852408}" sibTransId="{DA613A88-DFD9-4A7E-8D45-16344740759D}"/>
    <dgm:cxn modelId="{A2D10D17-C10B-4752-B54B-CB9840A5186F}" type="presParOf" srcId="{35C54F85-AD58-41C5-BB29-5C652EE5219D}" destId="{1A3F5AB1-DBD0-4EC4-88A2-E47474C62E9E}" srcOrd="0" destOrd="0" presId="urn:microsoft.com/office/officeart/2005/8/layout/hierarchy4"/>
    <dgm:cxn modelId="{4AB25B61-2E25-4144-B8FE-590F23AA95F9}" type="presParOf" srcId="{1A3F5AB1-DBD0-4EC4-88A2-E47474C62E9E}" destId="{B069AAD2-50DC-4240-B754-3E660D2C5806}" srcOrd="0" destOrd="0" presId="urn:microsoft.com/office/officeart/2005/8/layout/hierarchy4"/>
    <dgm:cxn modelId="{D1C85B07-229E-4E4B-BA74-8C7997836046}" type="presParOf" srcId="{1A3F5AB1-DBD0-4EC4-88A2-E47474C62E9E}" destId="{54C62DCC-0F46-4A78-BC52-D7F406FA9C7E}" srcOrd="1" destOrd="0" presId="urn:microsoft.com/office/officeart/2005/8/layout/hierarchy4"/>
    <dgm:cxn modelId="{B1FE013C-C94B-487A-8BB8-D12DE608656B}" type="presParOf" srcId="{1A3F5AB1-DBD0-4EC4-88A2-E47474C62E9E}" destId="{679898EF-C749-48E3-99F2-4DAE25CC1A10}" srcOrd="2" destOrd="0" presId="urn:microsoft.com/office/officeart/2005/8/layout/hierarchy4"/>
    <dgm:cxn modelId="{95E275AB-A106-49E5-BFDB-D746862F5FED}" type="presParOf" srcId="{679898EF-C749-48E3-99F2-4DAE25CC1A10}" destId="{9435B070-7313-4274-B562-42FC554114D5}" srcOrd="0" destOrd="0" presId="urn:microsoft.com/office/officeart/2005/8/layout/hierarchy4"/>
    <dgm:cxn modelId="{3A3AC186-E360-44F5-A427-2B2B8697A69B}" type="presParOf" srcId="{9435B070-7313-4274-B562-42FC554114D5}" destId="{5664F625-FFC8-43FD-88B5-ACA09C7A2537}" srcOrd="0" destOrd="0" presId="urn:microsoft.com/office/officeart/2005/8/layout/hierarchy4"/>
    <dgm:cxn modelId="{82CDF1C3-76B5-4284-AD42-7405873D3D66}" type="presParOf" srcId="{9435B070-7313-4274-B562-42FC554114D5}" destId="{A240AFDF-B81B-4769-9E54-9D35B09CB580}" srcOrd="1" destOrd="0" presId="urn:microsoft.com/office/officeart/2005/8/layout/hierarchy4"/>
    <dgm:cxn modelId="{E04D43A6-1BD5-43C5-A12E-91185D971F53}" type="presParOf" srcId="{9435B070-7313-4274-B562-42FC554114D5}" destId="{2C31936E-0D2A-48D4-9901-3F106716A92F}" srcOrd="2" destOrd="0" presId="urn:microsoft.com/office/officeart/2005/8/layout/hierarchy4"/>
    <dgm:cxn modelId="{B233DE5F-AFD0-407C-9669-B5D50CEE782F}" type="presParOf" srcId="{2C31936E-0D2A-48D4-9901-3F106716A92F}" destId="{199E938E-6361-4E42-9993-15C71A261B82}" srcOrd="0" destOrd="0" presId="urn:microsoft.com/office/officeart/2005/8/layout/hierarchy4"/>
    <dgm:cxn modelId="{45F0C546-F0B1-492A-9CBF-D06B50F2FD1A}" type="presParOf" srcId="{199E938E-6361-4E42-9993-15C71A261B82}" destId="{CF9BFDB0-1CD9-41F5-B5F1-9F51B56898E9}" srcOrd="0" destOrd="0" presId="urn:microsoft.com/office/officeart/2005/8/layout/hierarchy4"/>
    <dgm:cxn modelId="{3D0FF502-B060-42FB-B21F-AD8127ED03E1}" type="presParOf" srcId="{199E938E-6361-4E42-9993-15C71A261B82}" destId="{B4FAD358-2AF6-4444-9D6B-54876AB3D8F0}" srcOrd="1" destOrd="0" presId="urn:microsoft.com/office/officeart/2005/8/layout/hierarchy4"/>
    <dgm:cxn modelId="{66EBFD22-9C48-460A-AF41-15A73DB84AD3}" type="presParOf" srcId="{679898EF-C749-48E3-99F2-4DAE25CC1A10}" destId="{78DCDD76-63A5-44BB-AA7F-805098C5EADA}" srcOrd="1" destOrd="0" presId="urn:microsoft.com/office/officeart/2005/8/layout/hierarchy4"/>
    <dgm:cxn modelId="{9F242C98-A974-42F4-805A-7453B867CBF6}" type="presParOf" srcId="{679898EF-C749-48E3-99F2-4DAE25CC1A10}" destId="{5C52FD94-4C41-4BA4-BF77-BB8662B2F69D}" srcOrd="2" destOrd="0" presId="urn:microsoft.com/office/officeart/2005/8/layout/hierarchy4"/>
    <dgm:cxn modelId="{ECADF28F-AFC1-4530-8E47-191A99BDCCE3}" type="presParOf" srcId="{5C52FD94-4C41-4BA4-BF77-BB8662B2F69D}" destId="{B9EDA7A3-29EC-4EF3-B613-A9DA62561CF6}" srcOrd="0" destOrd="0" presId="urn:microsoft.com/office/officeart/2005/8/layout/hierarchy4"/>
    <dgm:cxn modelId="{44D19C9C-E732-4365-8E92-A3B4BF52D2F5}" type="presParOf" srcId="{5C52FD94-4C41-4BA4-BF77-BB8662B2F69D}" destId="{8BAE6409-BE76-4424-AD9E-43F0985A696D}" srcOrd="1" destOrd="0" presId="urn:microsoft.com/office/officeart/2005/8/layout/hierarchy4"/>
    <dgm:cxn modelId="{19D7ADD6-88DF-4FEB-AAA4-51C732F3EF6E}" type="presParOf" srcId="{5C52FD94-4C41-4BA4-BF77-BB8662B2F69D}" destId="{55EC2BC1-7E11-47E4-9502-E9F7EC8E147F}" srcOrd="2" destOrd="0" presId="urn:microsoft.com/office/officeart/2005/8/layout/hierarchy4"/>
    <dgm:cxn modelId="{9A6FEE32-8E15-418C-973F-AFE3115F6A36}" type="presParOf" srcId="{55EC2BC1-7E11-47E4-9502-E9F7EC8E147F}" destId="{CDE35FF9-EF59-4289-95C6-6B87FB4CA7A1}" srcOrd="0" destOrd="0" presId="urn:microsoft.com/office/officeart/2005/8/layout/hierarchy4"/>
    <dgm:cxn modelId="{E614B530-DD7E-4D69-94EB-AA25B636A890}" type="presParOf" srcId="{CDE35FF9-EF59-4289-95C6-6B87FB4CA7A1}" destId="{9FF27F75-DA39-4C2D-B2A0-6DC190D50D09}" srcOrd="0" destOrd="0" presId="urn:microsoft.com/office/officeart/2005/8/layout/hierarchy4"/>
    <dgm:cxn modelId="{DADAC1E6-1A6C-47D3-821E-1B00C3A86AD4}" type="presParOf" srcId="{CDE35FF9-EF59-4289-95C6-6B87FB4CA7A1}" destId="{579838FC-EC22-4605-B5BB-8A2F9FE6CA5E}" srcOrd="1" destOrd="0" presId="urn:microsoft.com/office/officeart/2005/8/layout/hierarchy4"/>
    <dgm:cxn modelId="{69A87B98-EDB8-4EF6-85FB-B21B2A5F1A58}" type="presParOf" srcId="{679898EF-C749-48E3-99F2-4DAE25CC1A10}" destId="{F3A0200D-8C44-4992-BD93-52FF2917027B}" srcOrd="3" destOrd="0" presId="urn:microsoft.com/office/officeart/2005/8/layout/hierarchy4"/>
    <dgm:cxn modelId="{3C60A2B0-006F-4A9F-8AAC-21EFC284DBD0}" type="presParOf" srcId="{679898EF-C749-48E3-99F2-4DAE25CC1A10}" destId="{DBB945DB-018A-4293-9791-1EF84CA66B1C}" srcOrd="4" destOrd="0" presId="urn:microsoft.com/office/officeart/2005/8/layout/hierarchy4"/>
    <dgm:cxn modelId="{6D577185-ECA2-457E-A771-257C6921B6E6}" type="presParOf" srcId="{DBB945DB-018A-4293-9791-1EF84CA66B1C}" destId="{09AE3C94-B583-4551-A6CC-C5B22869EC94}" srcOrd="0" destOrd="0" presId="urn:microsoft.com/office/officeart/2005/8/layout/hierarchy4"/>
    <dgm:cxn modelId="{AAE0A521-F2BB-4E78-97EA-56D0254CD583}" type="presParOf" srcId="{DBB945DB-018A-4293-9791-1EF84CA66B1C}" destId="{CA310B5A-EA43-47F5-8CFD-43C9C2506B2C}" srcOrd="1" destOrd="0" presId="urn:microsoft.com/office/officeart/2005/8/layout/hierarchy4"/>
    <dgm:cxn modelId="{47D8387F-AD78-49FB-B4EE-CD831FB1E920}" type="presParOf" srcId="{DBB945DB-018A-4293-9791-1EF84CA66B1C}" destId="{96BEB760-7776-4393-8C1F-EF30164A69AA}" srcOrd="2" destOrd="0" presId="urn:microsoft.com/office/officeart/2005/8/layout/hierarchy4"/>
    <dgm:cxn modelId="{B7DFFF6D-9D0E-4BD2-8B81-1214A7C16684}" type="presParOf" srcId="{96BEB760-7776-4393-8C1F-EF30164A69AA}" destId="{99A2FFEB-247D-4322-BA2B-7CA320574A01}" srcOrd="0" destOrd="0" presId="urn:microsoft.com/office/officeart/2005/8/layout/hierarchy4"/>
    <dgm:cxn modelId="{CAA4B92C-947A-44DC-868E-1F3E6F03E509}" type="presParOf" srcId="{99A2FFEB-247D-4322-BA2B-7CA320574A01}" destId="{7D1A272A-BA07-43D0-888A-660D75254CB3}" srcOrd="0" destOrd="0" presId="urn:microsoft.com/office/officeart/2005/8/layout/hierarchy4"/>
    <dgm:cxn modelId="{D603DCED-4AEE-47B6-8AB3-C399ACEF332C}" type="presParOf" srcId="{99A2FFEB-247D-4322-BA2B-7CA320574A01}" destId="{5FFAAD91-CDA5-4966-8827-24CAF51A89B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BC7DF9-8834-4D98-9B38-891E26D93FDB}" type="doc">
      <dgm:prSet loTypeId="urn:diagrams.loki3.com/BracketList" loCatId="list" qsTypeId="urn:microsoft.com/office/officeart/2005/8/quickstyle/simple3" qsCatId="simple" csTypeId="urn:microsoft.com/office/officeart/2005/8/colors/accent2_5" csCatId="accent2" phldr="1"/>
      <dgm:spPr/>
      <dgm:t>
        <a:bodyPr/>
        <a:lstStyle/>
        <a:p>
          <a:endParaRPr lang="en-US"/>
        </a:p>
      </dgm:t>
    </dgm:pt>
    <dgm:pt modelId="{0493CBD9-7E25-4DF4-8A75-2E6FB8BE7A20}">
      <dgm:prSet phldrT="[Text]" custT="1"/>
      <dgm:spPr/>
      <dgm:t>
        <a:bodyPr/>
        <a:lstStyle/>
        <a:p>
          <a:r>
            <a:rPr lang="lv-LV" sz="1800" b="1" noProof="0" dirty="0"/>
            <a:t>Ieguvums</a:t>
          </a:r>
          <a:r>
            <a:rPr lang="en-US" sz="1800" b="1" dirty="0"/>
            <a:t> </a:t>
          </a:r>
          <a:r>
            <a:rPr lang="lv-LV" sz="1800" b="1" dirty="0"/>
            <a:t>PACIENTAM</a:t>
          </a:r>
          <a:endParaRPr lang="en-US" sz="1800" b="1" dirty="0"/>
        </a:p>
      </dgm:t>
    </dgm:pt>
    <dgm:pt modelId="{D3AAB7E3-2349-4D89-89D0-A70D2784BF6C}" type="parTrans" cxnId="{9953A0F0-FA08-4834-AC2C-EBE53662553A}">
      <dgm:prSet/>
      <dgm:spPr/>
      <dgm:t>
        <a:bodyPr/>
        <a:lstStyle/>
        <a:p>
          <a:endParaRPr lang="en-US"/>
        </a:p>
      </dgm:t>
    </dgm:pt>
    <dgm:pt modelId="{6460A0B6-ED4D-4CF1-BF24-136885195BC1}" type="sibTrans" cxnId="{9953A0F0-FA08-4834-AC2C-EBE53662553A}">
      <dgm:prSet/>
      <dgm:spPr/>
      <dgm:t>
        <a:bodyPr/>
        <a:lstStyle/>
        <a:p>
          <a:endParaRPr lang="en-US"/>
        </a:p>
      </dgm:t>
    </dgm:pt>
    <dgm:pt modelId="{AF34E544-83CB-4BE2-A0FC-24C7741EE9D5}">
      <dgm:prSet phldrT="[Text]" custT="1"/>
      <dgm:spPr/>
      <dgm:t>
        <a:bodyPr/>
        <a:lstStyle/>
        <a:p>
          <a:r>
            <a:rPr lang="lv-LV" sz="1600" dirty="0"/>
            <a:t>Palielinātas psihiskās veselības aprūpes speciālistu klātienes un attālinātu konsultāciju saņemšanas iespējas iedzīvotājiem.</a:t>
          </a:r>
          <a:endParaRPr lang="lv-LV" sz="1600" noProof="0" dirty="0"/>
        </a:p>
      </dgm:t>
    </dgm:pt>
    <dgm:pt modelId="{8EB1B898-52A6-491F-83FD-295617A6CC4E}" type="parTrans" cxnId="{5ADBAE3A-5A2B-4529-9E8E-011A54555B06}">
      <dgm:prSet/>
      <dgm:spPr/>
      <dgm:t>
        <a:bodyPr/>
        <a:lstStyle/>
        <a:p>
          <a:endParaRPr lang="en-US"/>
        </a:p>
      </dgm:t>
    </dgm:pt>
    <dgm:pt modelId="{69298D8E-E1D9-4DA3-AA89-FB5ABA6A6ADB}" type="sibTrans" cxnId="{5ADBAE3A-5A2B-4529-9E8E-011A54555B06}">
      <dgm:prSet/>
      <dgm:spPr/>
      <dgm:t>
        <a:bodyPr/>
        <a:lstStyle/>
        <a:p>
          <a:endParaRPr lang="en-US"/>
        </a:p>
      </dgm:t>
    </dgm:pt>
    <dgm:pt modelId="{1A314C59-0FC7-468B-8A92-2A119D597BBC}">
      <dgm:prSet phldrT="[Text]" custT="1"/>
      <dgm:spPr/>
      <dgm:t>
        <a:bodyPr/>
        <a:lstStyle/>
        <a:p>
          <a:r>
            <a:rPr lang="lv-LV" sz="1600" noProof="0" dirty="0"/>
            <a:t>Darbspējīga vecuma cilvēka ienākšana darba tirgū</a:t>
          </a:r>
        </a:p>
      </dgm:t>
    </dgm:pt>
    <dgm:pt modelId="{CECE828A-8FC1-4941-8706-38E0CBD487E8}" type="parTrans" cxnId="{6B91A2F3-E039-4A78-8823-565794C9B673}">
      <dgm:prSet/>
      <dgm:spPr/>
      <dgm:t>
        <a:bodyPr/>
        <a:lstStyle/>
        <a:p>
          <a:endParaRPr lang="en-US"/>
        </a:p>
      </dgm:t>
    </dgm:pt>
    <dgm:pt modelId="{2F5C0E03-5BFB-40F4-9313-85E4CDBFAE8A}" type="sibTrans" cxnId="{6B91A2F3-E039-4A78-8823-565794C9B673}">
      <dgm:prSet/>
      <dgm:spPr/>
      <dgm:t>
        <a:bodyPr/>
        <a:lstStyle/>
        <a:p>
          <a:endParaRPr lang="en-US"/>
        </a:p>
      </dgm:t>
    </dgm:pt>
    <dgm:pt modelId="{80D9FA01-47FE-4B22-B473-D36F6D77BD51}">
      <dgm:prSet phldrT="[Text]" custT="1"/>
      <dgm:spPr/>
      <dgm:t>
        <a:bodyPr/>
        <a:lstStyle/>
        <a:p>
          <a:r>
            <a:rPr lang="lv-LV" sz="1800" b="1" noProof="0" dirty="0"/>
            <a:t>Ieguvums</a:t>
          </a:r>
          <a:r>
            <a:rPr lang="en-US" sz="1800" b="1" dirty="0"/>
            <a:t> </a:t>
          </a:r>
          <a:r>
            <a:rPr lang="lv-LV" sz="1800" b="1" dirty="0"/>
            <a:t>EKONOMIKAI</a:t>
          </a:r>
          <a:endParaRPr lang="en-US" sz="1800" b="1" dirty="0"/>
        </a:p>
      </dgm:t>
    </dgm:pt>
    <dgm:pt modelId="{0F5A7FD1-70B0-4AD5-A30D-DB8AD56AC650}" type="sibTrans" cxnId="{6588E11D-479B-4CDA-B463-B3017D26E438}">
      <dgm:prSet/>
      <dgm:spPr/>
      <dgm:t>
        <a:bodyPr/>
        <a:lstStyle/>
        <a:p>
          <a:endParaRPr lang="en-US"/>
        </a:p>
      </dgm:t>
    </dgm:pt>
    <dgm:pt modelId="{68348D1C-EB77-4DE9-967E-77013FBC3D21}" type="parTrans" cxnId="{6588E11D-479B-4CDA-B463-B3017D26E438}">
      <dgm:prSet/>
      <dgm:spPr/>
      <dgm:t>
        <a:bodyPr/>
        <a:lstStyle/>
        <a:p>
          <a:endParaRPr lang="en-US"/>
        </a:p>
      </dgm:t>
    </dgm:pt>
    <dgm:pt modelId="{818CFEDA-B970-4514-9249-B7CCF6A9CD0A}">
      <dgm:prSet phldrT="[Text]" custT="1"/>
      <dgm:spPr/>
      <dgm:t>
        <a:bodyPr/>
        <a:lstStyle/>
        <a:p>
          <a:r>
            <a:rPr lang="lv-LV" sz="1600" dirty="0"/>
            <a:t>Nodrošināts psihiatru atbalsts ģimenes ārsta komandai darbam ar pacientiem ar psihiskām saslimšanām. </a:t>
          </a:r>
          <a:endParaRPr lang="lv-LV" sz="1600" noProof="0" dirty="0"/>
        </a:p>
      </dgm:t>
    </dgm:pt>
    <dgm:pt modelId="{246C48BE-D552-4687-9F8E-A890984C1C02}" type="parTrans" cxnId="{D195592B-BFF9-4F0A-BA29-C2581A5EB108}">
      <dgm:prSet/>
      <dgm:spPr/>
      <dgm:t>
        <a:bodyPr/>
        <a:lstStyle/>
        <a:p>
          <a:endParaRPr lang="en-US"/>
        </a:p>
      </dgm:t>
    </dgm:pt>
    <dgm:pt modelId="{E9AA8E40-6A86-4F7F-AE0D-3096D5464E62}" type="sibTrans" cxnId="{D195592B-BFF9-4F0A-BA29-C2581A5EB108}">
      <dgm:prSet/>
      <dgm:spPr/>
      <dgm:t>
        <a:bodyPr/>
        <a:lstStyle/>
        <a:p>
          <a:endParaRPr lang="en-US"/>
        </a:p>
      </dgm:t>
    </dgm:pt>
    <dgm:pt modelId="{8B6D9DE6-7E6D-46DE-AF87-B38CD7635E80}">
      <dgm:prSet phldrT="[Text]" custT="1"/>
      <dgm:spPr/>
      <dgm:t>
        <a:bodyPr/>
        <a:lstStyle/>
        <a:p>
          <a:r>
            <a:rPr lang="lv-LV" sz="1600" dirty="0"/>
            <a:t>Rezultātā samazināts gaidīšanas laiks uz ārstniecības saņemšanu, savlaicīga vieglo saslimšanas gadījumu ārstēšana, uzlabota dzīves kvalitāte iedzīvotājiem.</a:t>
          </a:r>
          <a:endParaRPr lang="lv-LV" sz="1600" noProof="0" dirty="0"/>
        </a:p>
      </dgm:t>
    </dgm:pt>
    <dgm:pt modelId="{B3EA95CE-FB68-4653-A27F-BD3A76D0D5E9}" type="parTrans" cxnId="{C6F0A368-85C9-4AC3-A47C-1E3BD4744A85}">
      <dgm:prSet/>
      <dgm:spPr/>
      <dgm:t>
        <a:bodyPr/>
        <a:lstStyle/>
        <a:p>
          <a:endParaRPr lang="en-US"/>
        </a:p>
      </dgm:t>
    </dgm:pt>
    <dgm:pt modelId="{D99643B0-C57E-412C-9392-61175CAAB900}" type="sibTrans" cxnId="{C6F0A368-85C9-4AC3-A47C-1E3BD4744A85}">
      <dgm:prSet/>
      <dgm:spPr/>
      <dgm:t>
        <a:bodyPr/>
        <a:lstStyle/>
        <a:p>
          <a:endParaRPr lang="en-US"/>
        </a:p>
      </dgm:t>
    </dgm:pt>
    <dgm:pt modelId="{11AA2989-0339-4748-B8D0-E0E60AD7597D}" type="pres">
      <dgm:prSet presAssocID="{4BBC7DF9-8834-4D98-9B38-891E26D93FDB}" presName="Name0" presStyleCnt="0">
        <dgm:presLayoutVars>
          <dgm:dir/>
          <dgm:animLvl val="lvl"/>
          <dgm:resizeHandles val="exact"/>
        </dgm:presLayoutVars>
      </dgm:prSet>
      <dgm:spPr/>
    </dgm:pt>
    <dgm:pt modelId="{F503F2A2-8605-45AF-AB47-5A8D12796395}" type="pres">
      <dgm:prSet presAssocID="{0493CBD9-7E25-4DF4-8A75-2E6FB8BE7A20}" presName="linNode" presStyleCnt="0"/>
      <dgm:spPr/>
    </dgm:pt>
    <dgm:pt modelId="{06CC3CE7-17A0-40AA-9179-B94141635C04}" type="pres">
      <dgm:prSet presAssocID="{0493CBD9-7E25-4DF4-8A75-2E6FB8BE7A20}" presName="parTx" presStyleLbl="revTx" presStyleIdx="0" presStyleCnt="2" custScaleX="83119" custScaleY="114886">
        <dgm:presLayoutVars>
          <dgm:chMax val="1"/>
          <dgm:bulletEnabled val="1"/>
        </dgm:presLayoutVars>
      </dgm:prSet>
      <dgm:spPr/>
    </dgm:pt>
    <dgm:pt modelId="{704223DE-C7FE-40E1-9789-C465D07C9E45}" type="pres">
      <dgm:prSet presAssocID="{0493CBD9-7E25-4DF4-8A75-2E6FB8BE7A20}" presName="bracket" presStyleLbl="parChTrans1D1" presStyleIdx="0" presStyleCnt="2"/>
      <dgm:spPr/>
    </dgm:pt>
    <dgm:pt modelId="{715FD35D-03E9-4FB0-8E0D-B5BDE2FC2EB7}" type="pres">
      <dgm:prSet presAssocID="{0493CBD9-7E25-4DF4-8A75-2E6FB8BE7A20}" presName="spH" presStyleCnt="0"/>
      <dgm:spPr/>
    </dgm:pt>
    <dgm:pt modelId="{75613AE9-83A0-4FC0-87D1-09DFD47455AE}" type="pres">
      <dgm:prSet presAssocID="{0493CBD9-7E25-4DF4-8A75-2E6FB8BE7A20}" presName="desTx" presStyleLbl="node1" presStyleIdx="0" presStyleCnt="2" custScaleX="106812" custScaleY="104704">
        <dgm:presLayoutVars>
          <dgm:bulletEnabled val="1"/>
        </dgm:presLayoutVars>
      </dgm:prSet>
      <dgm:spPr/>
    </dgm:pt>
    <dgm:pt modelId="{6F9487E9-B16C-449D-99B4-ABDFE49E6711}" type="pres">
      <dgm:prSet presAssocID="{6460A0B6-ED4D-4CF1-BF24-136885195BC1}" presName="spV" presStyleCnt="0"/>
      <dgm:spPr/>
    </dgm:pt>
    <dgm:pt modelId="{9A5E9CCA-8E35-41DE-B237-341369BAC970}" type="pres">
      <dgm:prSet presAssocID="{80D9FA01-47FE-4B22-B473-D36F6D77BD51}" presName="linNode" presStyleCnt="0"/>
      <dgm:spPr/>
    </dgm:pt>
    <dgm:pt modelId="{576C7DBD-F6BB-459C-8400-6503389485E0}" type="pres">
      <dgm:prSet presAssocID="{80D9FA01-47FE-4B22-B473-D36F6D77BD51}" presName="parTx" presStyleLbl="revTx" presStyleIdx="1" presStyleCnt="2" custScaleX="82407" custScaleY="114886" custLinFactNeighborX="7500" custLinFactNeighborY="-652">
        <dgm:presLayoutVars>
          <dgm:chMax val="1"/>
          <dgm:bulletEnabled val="1"/>
        </dgm:presLayoutVars>
      </dgm:prSet>
      <dgm:spPr/>
    </dgm:pt>
    <dgm:pt modelId="{1F0D0F40-CC0D-4DD0-B2E0-534F573806BF}" type="pres">
      <dgm:prSet presAssocID="{80D9FA01-47FE-4B22-B473-D36F6D77BD51}" presName="bracket" presStyleLbl="parChTrans1D1" presStyleIdx="1" presStyleCnt="2" custScaleX="85592" custScaleY="39320" custLinFactNeighborX="33181" custLinFactNeighborY="1304"/>
      <dgm:spPr/>
    </dgm:pt>
    <dgm:pt modelId="{B59F1993-B2E3-415E-BCFE-91DC5A12E982}" type="pres">
      <dgm:prSet presAssocID="{80D9FA01-47FE-4B22-B473-D36F6D77BD51}" presName="spH" presStyleCnt="0"/>
      <dgm:spPr/>
    </dgm:pt>
    <dgm:pt modelId="{4D7AC1CD-1325-40D7-BB18-968307E02759}" type="pres">
      <dgm:prSet presAssocID="{80D9FA01-47FE-4B22-B473-D36F6D77BD51}" presName="desTx" presStyleLbl="node1" presStyleIdx="1" presStyleCnt="2" custScaleX="106812" custScaleY="43848" custLinFactNeighborX="22366">
        <dgm:presLayoutVars>
          <dgm:bulletEnabled val="1"/>
        </dgm:presLayoutVars>
      </dgm:prSet>
      <dgm:spPr/>
    </dgm:pt>
  </dgm:ptLst>
  <dgm:cxnLst>
    <dgm:cxn modelId="{6588E11D-479B-4CDA-B463-B3017D26E438}" srcId="{4BBC7DF9-8834-4D98-9B38-891E26D93FDB}" destId="{80D9FA01-47FE-4B22-B473-D36F6D77BD51}" srcOrd="1" destOrd="0" parTransId="{68348D1C-EB77-4DE9-967E-77013FBC3D21}" sibTransId="{0F5A7FD1-70B0-4AD5-A30D-DB8AD56AC650}"/>
    <dgm:cxn modelId="{C5527428-4EB7-43C0-883C-5444CA8CF824}" type="presOf" srcId="{818CFEDA-B970-4514-9249-B7CCF6A9CD0A}" destId="{75613AE9-83A0-4FC0-87D1-09DFD47455AE}" srcOrd="0" destOrd="1" presId="urn:diagrams.loki3.com/BracketList"/>
    <dgm:cxn modelId="{D195592B-BFF9-4F0A-BA29-C2581A5EB108}" srcId="{0493CBD9-7E25-4DF4-8A75-2E6FB8BE7A20}" destId="{818CFEDA-B970-4514-9249-B7CCF6A9CD0A}" srcOrd="1" destOrd="0" parTransId="{246C48BE-D552-4687-9F8E-A890984C1C02}" sibTransId="{E9AA8E40-6A86-4F7F-AE0D-3096D5464E62}"/>
    <dgm:cxn modelId="{5ADBAE3A-5A2B-4529-9E8E-011A54555B06}" srcId="{0493CBD9-7E25-4DF4-8A75-2E6FB8BE7A20}" destId="{AF34E544-83CB-4BE2-A0FC-24C7741EE9D5}" srcOrd="0" destOrd="0" parTransId="{8EB1B898-52A6-491F-83FD-295617A6CC4E}" sibTransId="{69298D8E-E1D9-4DA3-AA89-FB5ABA6A6ADB}"/>
    <dgm:cxn modelId="{2FAA0445-72B4-4036-994B-436AF6FA6BD0}" type="presOf" srcId="{0493CBD9-7E25-4DF4-8A75-2E6FB8BE7A20}" destId="{06CC3CE7-17A0-40AA-9179-B94141635C04}" srcOrd="0" destOrd="0" presId="urn:diagrams.loki3.com/BracketList"/>
    <dgm:cxn modelId="{C6F0A368-85C9-4AC3-A47C-1E3BD4744A85}" srcId="{0493CBD9-7E25-4DF4-8A75-2E6FB8BE7A20}" destId="{8B6D9DE6-7E6D-46DE-AF87-B38CD7635E80}" srcOrd="2" destOrd="0" parTransId="{B3EA95CE-FB68-4653-A27F-BD3A76D0D5E9}" sibTransId="{D99643B0-C57E-412C-9392-61175CAAB900}"/>
    <dgm:cxn modelId="{017C0073-35BB-4FF6-8DDE-0B86582B6B9E}" type="presOf" srcId="{1A314C59-0FC7-468B-8A92-2A119D597BBC}" destId="{4D7AC1CD-1325-40D7-BB18-968307E02759}" srcOrd="0" destOrd="0" presId="urn:diagrams.loki3.com/BracketList"/>
    <dgm:cxn modelId="{E7C82A75-3DF5-47C1-9F49-D215D87054B8}" type="presOf" srcId="{4BBC7DF9-8834-4D98-9B38-891E26D93FDB}" destId="{11AA2989-0339-4748-B8D0-E0E60AD7597D}" srcOrd="0" destOrd="0" presId="urn:diagrams.loki3.com/BracketList"/>
    <dgm:cxn modelId="{0B6C759F-0DD3-4EC9-A718-8F611140F1DB}" type="presOf" srcId="{80D9FA01-47FE-4B22-B473-D36F6D77BD51}" destId="{576C7DBD-F6BB-459C-8400-6503389485E0}" srcOrd="0" destOrd="0" presId="urn:diagrams.loki3.com/BracketList"/>
    <dgm:cxn modelId="{400BABAE-00A5-4695-9867-97156D4AAB86}" type="presOf" srcId="{8B6D9DE6-7E6D-46DE-AF87-B38CD7635E80}" destId="{75613AE9-83A0-4FC0-87D1-09DFD47455AE}" srcOrd="0" destOrd="2" presId="urn:diagrams.loki3.com/BracketList"/>
    <dgm:cxn modelId="{572C9ED6-8E83-4831-9A7B-18757CA138FC}" type="presOf" srcId="{AF34E544-83CB-4BE2-A0FC-24C7741EE9D5}" destId="{75613AE9-83A0-4FC0-87D1-09DFD47455AE}" srcOrd="0" destOrd="0" presId="urn:diagrams.loki3.com/BracketList"/>
    <dgm:cxn modelId="{9953A0F0-FA08-4834-AC2C-EBE53662553A}" srcId="{4BBC7DF9-8834-4D98-9B38-891E26D93FDB}" destId="{0493CBD9-7E25-4DF4-8A75-2E6FB8BE7A20}" srcOrd="0" destOrd="0" parTransId="{D3AAB7E3-2349-4D89-89D0-A70D2784BF6C}" sibTransId="{6460A0B6-ED4D-4CF1-BF24-136885195BC1}"/>
    <dgm:cxn modelId="{6B91A2F3-E039-4A78-8823-565794C9B673}" srcId="{80D9FA01-47FE-4B22-B473-D36F6D77BD51}" destId="{1A314C59-0FC7-468B-8A92-2A119D597BBC}" srcOrd="0" destOrd="0" parTransId="{CECE828A-8FC1-4941-8706-38E0CBD487E8}" sibTransId="{2F5C0E03-5BFB-40F4-9313-85E4CDBFAE8A}"/>
    <dgm:cxn modelId="{85F1E877-D8F6-437A-9D7B-2CD19ED519EA}" type="presParOf" srcId="{11AA2989-0339-4748-B8D0-E0E60AD7597D}" destId="{F503F2A2-8605-45AF-AB47-5A8D12796395}" srcOrd="0" destOrd="0" presId="urn:diagrams.loki3.com/BracketList"/>
    <dgm:cxn modelId="{3271E1B7-4254-4CAC-AF4A-9F5665E16336}" type="presParOf" srcId="{F503F2A2-8605-45AF-AB47-5A8D12796395}" destId="{06CC3CE7-17A0-40AA-9179-B94141635C04}" srcOrd="0" destOrd="0" presId="urn:diagrams.loki3.com/BracketList"/>
    <dgm:cxn modelId="{5081651F-9A81-4440-BD44-66643F362438}" type="presParOf" srcId="{F503F2A2-8605-45AF-AB47-5A8D12796395}" destId="{704223DE-C7FE-40E1-9789-C465D07C9E45}" srcOrd="1" destOrd="0" presId="urn:diagrams.loki3.com/BracketList"/>
    <dgm:cxn modelId="{81E00D23-5D3D-405F-B525-90480A376326}" type="presParOf" srcId="{F503F2A2-8605-45AF-AB47-5A8D12796395}" destId="{715FD35D-03E9-4FB0-8E0D-B5BDE2FC2EB7}" srcOrd="2" destOrd="0" presId="urn:diagrams.loki3.com/BracketList"/>
    <dgm:cxn modelId="{64F15680-54F9-4CB1-9583-420DC4E53FFE}" type="presParOf" srcId="{F503F2A2-8605-45AF-AB47-5A8D12796395}" destId="{75613AE9-83A0-4FC0-87D1-09DFD47455AE}" srcOrd="3" destOrd="0" presId="urn:diagrams.loki3.com/BracketList"/>
    <dgm:cxn modelId="{B7DBF639-9197-43CC-BEFA-5F75576C4FC6}" type="presParOf" srcId="{11AA2989-0339-4748-B8D0-E0E60AD7597D}" destId="{6F9487E9-B16C-449D-99B4-ABDFE49E6711}" srcOrd="1" destOrd="0" presId="urn:diagrams.loki3.com/BracketList"/>
    <dgm:cxn modelId="{90B16927-EE6F-4D87-8BEA-1E181E6CE1FB}" type="presParOf" srcId="{11AA2989-0339-4748-B8D0-E0E60AD7597D}" destId="{9A5E9CCA-8E35-41DE-B237-341369BAC970}" srcOrd="2" destOrd="0" presId="urn:diagrams.loki3.com/BracketList"/>
    <dgm:cxn modelId="{042C4A19-88C1-464C-AC70-D560C7A06C0D}" type="presParOf" srcId="{9A5E9CCA-8E35-41DE-B237-341369BAC970}" destId="{576C7DBD-F6BB-459C-8400-6503389485E0}" srcOrd="0" destOrd="0" presId="urn:diagrams.loki3.com/BracketList"/>
    <dgm:cxn modelId="{1E47D266-784F-4C68-A539-E42CC88A74A7}" type="presParOf" srcId="{9A5E9CCA-8E35-41DE-B237-341369BAC970}" destId="{1F0D0F40-CC0D-4DD0-B2E0-534F573806BF}" srcOrd="1" destOrd="0" presId="urn:diagrams.loki3.com/BracketList"/>
    <dgm:cxn modelId="{8962626F-EC9A-4495-A3AE-C0B5FD76347D}" type="presParOf" srcId="{9A5E9CCA-8E35-41DE-B237-341369BAC970}" destId="{B59F1993-B2E3-415E-BCFE-91DC5A12E982}" srcOrd="2" destOrd="0" presId="urn:diagrams.loki3.com/BracketList"/>
    <dgm:cxn modelId="{D1BF4C89-B5E7-470F-8CD8-B62B0CCA7408}" type="presParOf" srcId="{9A5E9CCA-8E35-41DE-B237-341369BAC970}" destId="{4D7AC1CD-1325-40D7-BB18-968307E0275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BC7DF9-8834-4D98-9B38-891E26D93FDB}" type="doc">
      <dgm:prSet loTypeId="urn:diagrams.loki3.com/BracketList" loCatId="list" qsTypeId="urn:microsoft.com/office/officeart/2005/8/quickstyle/simple3" qsCatId="simple" csTypeId="urn:microsoft.com/office/officeart/2005/8/colors/accent2_5" csCatId="accent2" phldr="1"/>
      <dgm:spPr/>
      <dgm:t>
        <a:bodyPr/>
        <a:lstStyle/>
        <a:p>
          <a:endParaRPr lang="en-US"/>
        </a:p>
      </dgm:t>
    </dgm:pt>
    <dgm:pt modelId="{0493CBD9-7E25-4DF4-8A75-2E6FB8BE7A20}">
      <dgm:prSet phldrT="[Text]" custT="1"/>
      <dgm:spPr/>
      <dgm:t>
        <a:bodyPr/>
        <a:lstStyle/>
        <a:p>
          <a:r>
            <a:rPr lang="en-US" sz="1600" b="1" dirty="0"/>
            <a:t>Ieguvums </a:t>
          </a:r>
          <a:r>
            <a:rPr lang="lv-LV" sz="1600" b="1" dirty="0"/>
            <a:t>PACIENTAM</a:t>
          </a:r>
          <a:endParaRPr lang="en-US" sz="1600" b="1" dirty="0"/>
        </a:p>
      </dgm:t>
    </dgm:pt>
    <dgm:pt modelId="{D3AAB7E3-2349-4D89-89D0-A70D2784BF6C}" type="parTrans" cxnId="{9953A0F0-FA08-4834-AC2C-EBE53662553A}">
      <dgm:prSet/>
      <dgm:spPr/>
      <dgm:t>
        <a:bodyPr/>
        <a:lstStyle/>
        <a:p>
          <a:endParaRPr lang="en-US" sz="1600"/>
        </a:p>
      </dgm:t>
    </dgm:pt>
    <dgm:pt modelId="{6460A0B6-ED4D-4CF1-BF24-136885195BC1}" type="sibTrans" cxnId="{9953A0F0-FA08-4834-AC2C-EBE53662553A}">
      <dgm:prSet/>
      <dgm:spPr/>
      <dgm:t>
        <a:bodyPr/>
        <a:lstStyle/>
        <a:p>
          <a:endParaRPr lang="en-US" sz="1600"/>
        </a:p>
      </dgm:t>
    </dgm:pt>
    <dgm:pt modelId="{AF34E544-83CB-4BE2-A0FC-24C7741EE9D5}">
      <dgm:prSet phldrT="[Text]" custT="1"/>
      <dgm:spPr/>
      <dgm:t>
        <a:bodyPr/>
        <a:lstStyle/>
        <a:p>
          <a:pPr algn="just"/>
          <a:r>
            <a:rPr lang="lv-LV" sz="1600" dirty="0"/>
            <a:t>Pieejams starpdisciplinārs atbalsts pacientiem un viņu ģimenēm gan ambulatori, gan pacientu dzīvesvietā, neatkarīgi no lokācijas, pacienta vecuma.</a:t>
          </a:r>
          <a:endParaRPr lang="en-US" sz="1600" dirty="0"/>
        </a:p>
      </dgm:t>
    </dgm:pt>
    <dgm:pt modelId="{8EB1B898-52A6-491F-83FD-295617A6CC4E}" type="parTrans" cxnId="{5ADBAE3A-5A2B-4529-9E8E-011A54555B06}">
      <dgm:prSet/>
      <dgm:spPr/>
      <dgm:t>
        <a:bodyPr/>
        <a:lstStyle/>
        <a:p>
          <a:endParaRPr lang="en-US" sz="1600"/>
        </a:p>
      </dgm:t>
    </dgm:pt>
    <dgm:pt modelId="{69298D8E-E1D9-4DA3-AA89-FB5ABA6A6ADB}" type="sibTrans" cxnId="{5ADBAE3A-5A2B-4529-9E8E-011A54555B06}">
      <dgm:prSet/>
      <dgm:spPr/>
      <dgm:t>
        <a:bodyPr/>
        <a:lstStyle/>
        <a:p>
          <a:endParaRPr lang="en-US" sz="1600"/>
        </a:p>
      </dgm:t>
    </dgm:pt>
    <dgm:pt modelId="{A6DC794C-7D46-41D5-9050-694396FF663E}">
      <dgm:prSet phldrT="[Text]" custT="1"/>
      <dgm:spPr/>
      <dgm:t>
        <a:bodyPr/>
        <a:lstStyle/>
        <a:p>
          <a:pPr algn="just"/>
          <a:r>
            <a:rPr lang="lv-LV" sz="1600" dirty="0"/>
            <a:t>Atvieglota pacientu ikdiena (pakalpojumu saņemšanu atšķirīgās institūcijās), iespēja vienuviet saņemt atbildes gan par veselības, gan sociālās aprūpes sistēmas jautājumiem, gan attiecīgās pašvaldības nodrošinātajiem pakalpojumiem. Atbilstošā brīdī tiek saņemts nepieciešamais pakalpojumus.</a:t>
          </a:r>
          <a:endParaRPr lang="en-US" sz="1600" dirty="0"/>
        </a:p>
      </dgm:t>
    </dgm:pt>
    <dgm:pt modelId="{EA3F6E95-E753-45B3-9FB0-6089E2D89E56}" type="parTrans" cxnId="{A996DFFE-E940-483A-A1E9-46FBFF13DBC5}">
      <dgm:prSet/>
      <dgm:spPr/>
      <dgm:t>
        <a:bodyPr/>
        <a:lstStyle/>
        <a:p>
          <a:endParaRPr lang="en-US" sz="1600"/>
        </a:p>
      </dgm:t>
    </dgm:pt>
    <dgm:pt modelId="{6279E3FB-4018-4E7E-B6F9-8D038DA711DA}" type="sibTrans" cxnId="{A996DFFE-E940-483A-A1E9-46FBFF13DBC5}">
      <dgm:prSet/>
      <dgm:spPr/>
      <dgm:t>
        <a:bodyPr/>
        <a:lstStyle/>
        <a:p>
          <a:endParaRPr lang="en-US" sz="1600"/>
        </a:p>
      </dgm:t>
    </dgm:pt>
    <dgm:pt modelId="{989F8498-FB09-4B04-8BDB-AF31795401AA}">
      <dgm:prSet phldrT="[Text]" custT="1"/>
      <dgm:spPr/>
      <dgm:t>
        <a:bodyPr/>
        <a:lstStyle/>
        <a:p>
          <a:pPr algn="just"/>
          <a:r>
            <a:rPr lang="lv-LV" sz="1600" dirty="0"/>
            <a:t>Papildināts pieejamo paliatīvās aprūpes pakalpojumu klāsts -  </a:t>
          </a:r>
          <a:r>
            <a:rPr lang="lv-LV" sz="1600" dirty="0" err="1"/>
            <a:t>traheostomētu</a:t>
          </a:r>
          <a:r>
            <a:rPr lang="lv-LV" sz="1600" dirty="0"/>
            <a:t> pacientu aprūpes kabinets, skābekļa terapija, pilnveidota aprūpe pacientiem, kuriem nepieciešama mākslīgā plaušu ventilācija, </a:t>
          </a:r>
          <a:r>
            <a:rPr lang="lv-LV" sz="1600" dirty="0" err="1"/>
            <a:t>hospisa</a:t>
          </a:r>
          <a:r>
            <a:rPr lang="lv-LV" sz="1600" dirty="0"/>
            <a:t> un “atelpas brīža” pakalpojumi speciāli izveidotā vidē ar speciālistu pieejamību 24/7 režīmā. </a:t>
          </a:r>
          <a:endParaRPr lang="en-US" sz="1600" dirty="0"/>
        </a:p>
      </dgm:t>
    </dgm:pt>
    <dgm:pt modelId="{CA80ACB4-3874-4758-B85F-F8B2EE6E8C7E}" type="parTrans" cxnId="{EE400D49-97DA-4853-83DB-8C03B392B09B}">
      <dgm:prSet/>
      <dgm:spPr/>
      <dgm:t>
        <a:bodyPr/>
        <a:lstStyle/>
        <a:p>
          <a:endParaRPr lang="en-US" sz="1600"/>
        </a:p>
      </dgm:t>
    </dgm:pt>
    <dgm:pt modelId="{087D5108-7E30-43FB-8550-B67C88F46BF7}" type="sibTrans" cxnId="{EE400D49-97DA-4853-83DB-8C03B392B09B}">
      <dgm:prSet/>
      <dgm:spPr/>
      <dgm:t>
        <a:bodyPr/>
        <a:lstStyle/>
        <a:p>
          <a:endParaRPr lang="en-US" sz="1600"/>
        </a:p>
      </dgm:t>
    </dgm:pt>
    <dgm:pt modelId="{E98945F6-94F7-4BCB-9431-B4ADB4610B46}">
      <dgm:prSet phldrT="[Text]" custT="1"/>
      <dgm:spPr/>
      <dgm:t>
        <a:bodyPr/>
        <a:lstStyle/>
        <a:p>
          <a:pPr algn="just"/>
          <a:r>
            <a:rPr lang="lv-LV" sz="1600" noProof="0" dirty="0"/>
            <a:t>Izglītota sabiedrība, mazināti stereotipi un veicināta sabiedrības izpratne.</a:t>
          </a:r>
        </a:p>
      </dgm:t>
    </dgm:pt>
    <dgm:pt modelId="{182C967F-02EB-4C7C-8450-01C8014CA210}" type="parTrans" cxnId="{9BE5BC65-38DA-4CCF-99A8-88023F024778}">
      <dgm:prSet/>
      <dgm:spPr/>
      <dgm:t>
        <a:bodyPr/>
        <a:lstStyle/>
        <a:p>
          <a:endParaRPr lang="en-US" sz="1600"/>
        </a:p>
      </dgm:t>
    </dgm:pt>
    <dgm:pt modelId="{A7F89D3D-B608-45E1-97B7-E887D03B94F1}" type="sibTrans" cxnId="{9BE5BC65-38DA-4CCF-99A8-88023F024778}">
      <dgm:prSet/>
      <dgm:spPr/>
      <dgm:t>
        <a:bodyPr/>
        <a:lstStyle/>
        <a:p>
          <a:endParaRPr lang="en-US" sz="1600"/>
        </a:p>
      </dgm:t>
    </dgm:pt>
    <dgm:pt modelId="{78C3B47A-4148-4CFD-B0F0-BF3967F0649C}">
      <dgm:prSet phldrT="[Text]" custT="1"/>
      <dgm:spPr/>
      <dgm:t>
        <a:bodyPr/>
        <a:lstStyle/>
        <a:p>
          <a:pPr algn="just"/>
          <a:r>
            <a:rPr lang="lv-LV" sz="1600" noProof="0" dirty="0"/>
            <a:t>Pieejami veselības stāvoklim atbilstoši paliatīvās aprūpes pakalpojumi.</a:t>
          </a:r>
        </a:p>
      </dgm:t>
    </dgm:pt>
    <dgm:pt modelId="{8C46C4C1-3754-4BC5-90B6-80550D4BFA65}" type="parTrans" cxnId="{AD1DA781-965E-45E9-B57B-4F4EDE72BDF1}">
      <dgm:prSet/>
      <dgm:spPr/>
      <dgm:t>
        <a:bodyPr/>
        <a:lstStyle/>
        <a:p>
          <a:endParaRPr lang="lv-LV"/>
        </a:p>
      </dgm:t>
    </dgm:pt>
    <dgm:pt modelId="{7B43FCBE-7A4F-4633-9088-13D6EB6EC969}" type="sibTrans" cxnId="{AD1DA781-965E-45E9-B57B-4F4EDE72BDF1}">
      <dgm:prSet/>
      <dgm:spPr/>
      <dgm:t>
        <a:bodyPr/>
        <a:lstStyle/>
        <a:p>
          <a:endParaRPr lang="lv-LV"/>
        </a:p>
      </dgm:t>
    </dgm:pt>
    <dgm:pt modelId="{11AA2989-0339-4748-B8D0-E0E60AD7597D}" type="pres">
      <dgm:prSet presAssocID="{4BBC7DF9-8834-4D98-9B38-891E26D93FDB}" presName="Name0" presStyleCnt="0">
        <dgm:presLayoutVars>
          <dgm:dir/>
          <dgm:animLvl val="lvl"/>
          <dgm:resizeHandles val="exact"/>
        </dgm:presLayoutVars>
      </dgm:prSet>
      <dgm:spPr/>
    </dgm:pt>
    <dgm:pt modelId="{F503F2A2-8605-45AF-AB47-5A8D12796395}" type="pres">
      <dgm:prSet presAssocID="{0493CBD9-7E25-4DF4-8A75-2E6FB8BE7A20}" presName="linNode" presStyleCnt="0"/>
      <dgm:spPr/>
    </dgm:pt>
    <dgm:pt modelId="{06CC3CE7-17A0-40AA-9179-B94141635C04}" type="pres">
      <dgm:prSet presAssocID="{0493CBD9-7E25-4DF4-8A75-2E6FB8BE7A20}" presName="parTx" presStyleLbl="revTx" presStyleIdx="0" presStyleCnt="1" custScaleX="57716" custScaleY="114886" custLinFactNeighborX="25740" custLinFactNeighborY="-16295">
        <dgm:presLayoutVars>
          <dgm:chMax val="1"/>
          <dgm:bulletEnabled val="1"/>
        </dgm:presLayoutVars>
      </dgm:prSet>
      <dgm:spPr/>
    </dgm:pt>
    <dgm:pt modelId="{704223DE-C7FE-40E1-9789-C465D07C9E45}" type="pres">
      <dgm:prSet presAssocID="{0493CBD9-7E25-4DF4-8A75-2E6FB8BE7A20}" presName="bracket" presStyleLbl="parChTrans1D1" presStyleIdx="0" presStyleCnt="1" custLinFactNeighborX="84020" custLinFactNeighborY="-7151"/>
      <dgm:spPr/>
    </dgm:pt>
    <dgm:pt modelId="{715FD35D-03E9-4FB0-8E0D-B5BDE2FC2EB7}" type="pres">
      <dgm:prSet presAssocID="{0493CBD9-7E25-4DF4-8A75-2E6FB8BE7A20}" presName="spH" presStyleCnt="0"/>
      <dgm:spPr/>
    </dgm:pt>
    <dgm:pt modelId="{75613AE9-83A0-4FC0-87D1-09DFD47455AE}" type="pres">
      <dgm:prSet presAssocID="{0493CBD9-7E25-4DF4-8A75-2E6FB8BE7A20}" presName="desTx" presStyleLbl="node1" presStyleIdx="0" presStyleCnt="1" custScaleX="106812" custScaleY="104704" custLinFactNeighborX="84022" custLinFactNeighborY="-7151">
        <dgm:presLayoutVars>
          <dgm:bulletEnabled val="1"/>
        </dgm:presLayoutVars>
      </dgm:prSet>
      <dgm:spPr/>
    </dgm:pt>
  </dgm:ptLst>
  <dgm:cxnLst>
    <dgm:cxn modelId="{5ADBAE3A-5A2B-4529-9E8E-011A54555B06}" srcId="{0493CBD9-7E25-4DF4-8A75-2E6FB8BE7A20}" destId="{AF34E544-83CB-4BE2-A0FC-24C7741EE9D5}" srcOrd="0" destOrd="0" parTransId="{8EB1B898-52A6-491F-83FD-295617A6CC4E}" sibTransId="{69298D8E-E1D9-4DA3-AA89-FB5ABA6A6ADB}"/>
    <dgm:cxn modelId="{2FAA0445-72B4-4036-994B-436AF6FA6BD0}" type="presOf" srcId="{0493CBD9-7E25-4DF4-8A75-2E6FB8BE7A20}" destId="{06CC3CE7-17A0-40AA-9179-B94141635C04}" srcOrd="0" destOrd="0" presId="urn:diagrams.loki3.com/BracketList"/>
    <dgm:cxn modelId="{9BE5BC65-38DA-4CCF-99A8-88023F024778}" srcId="{0493CBD9-7E25-4DF4-8A75-2E6FB8BE7A20}" destId="{E98945F6-94F7-4BCB-9431-B4ADB4610B46}" srcOrd="3" destOrd="0" parTransId="{182C967F-02EB-4C7C-8450-01C8014CA210}" sibTransId="{A7F89D3D-B608-45E1-97B7-E887D03B94F1}"/>
    <dgm:cxn modelId="{EE400D49-97DA-4853-83DB-8C03B392B09B}" srcId="{0493CBD9-7E25-4DF4-8A75-2E6FB8BE7A20}" destId="{989F8498-FB09-4B04-8BDB-AF31795401AA}" srcOrd="2" destOrd="0" parTransId="{CA80ACB4-3874-4758-B85F-F8B2EE6E8C7E}" sibTransId="{087D5108-7E30-43FB-8550-B67C88F46BF7}"/>
    <dgm:cxn modelId="{A8CD9F4B-B48F-43F8-9263-D871ADFFC85D}" type="presOf" srcId="{989F8498-FB09-4B04-8BDB-AF31795401AA}" destId="{75613AE9-83A0-4FC0-87D1-09DFD47455AE}" srcOrd="0" destOrd="2" presId="urn:diagrams.loki3.com/BracketList"/>
    <dgm:cxn modelId="{E7C82A75-3DF5-47C1-9F49-D215D87054B8}" type="presOf" srcId="{4BBC7DF9-8834-4D98-9B38-891E26D93FDB}" destId="{11AA2989-0339-4748-B8D0-E0E60AD7597D}" srcOrd="0" destOrd="0" presId="urn:diagrams.loki3.com/BracketList"/>
    <dgm:cxn modelId="{B0F51480-0251-4215-AC2C-40A2ACEC355F}" type="presOf" srcId="{E98945F6-94F7-4BCB-9431-B4ADB4610B46}" destId="{75613AE9-83A0-4FC0-87D1-09DFD47455AE}" srcOrd="0" destOrd="3" presId="urn:diagrams.loki3.com/BracketList"/>
    <dgm:cxn modelId="{AD1DA781-965E-45E9-B57B-4F4EDE72BDF1}" srcId="{0493CBD9-7E25-4DF4-8A75-2E6FB8BE7A20}" destId="{78C3B47A-4148-4CFD-B0F0-BF3967F0649C}" srcOrd="4" destOrd="0" parTransId="{8C46C4C1-3754-4BC5-90B6-80550D4BFA65}" sibTransId="{7B43FCBE-7A4F-4633-9088-13D6EB6EC969}"/>
    <dgm:cxn modelId="{763D18BB-F032-4329-8F51-4AA6654BAFFE}" type="presOf" srcId="{78C3B47A-4148-4CFD-B0F0-BF3967F0649C}" destId="{75613AE9-83A0-4FC0-87D1-09DFD47455AE}" srcOrd="0" destOrd="4" presId="urn:diagrams.loki3.com/BracketList"/>
    <dgm:cxn modelId="{572C9ED6-8E83-4831-9A7B-18757CA138FC}" type="presOf" srcId="{AF34E544-83CB-4BE2-A0FC-24C7741EE9D5}" destId="{75613AE9-83A0-4FC0-87D1-09DFD47455AE}" srcOrd="0" destOrd="0" presId="urn:diagrams.loki3.com/BracketList"/>
    <dgm:cxn modelId="{9953A0F0-FA08-4834-AC2C-EBE53662553A}" srcId="{4BBC7DF9-8834-4D98-9B38-891E26D93FDB}" destId="{0493CBD9-7E25-4DF4-8A75-2E6FB8BE7A20}" srcOrd="0" destOrd="0" parTransId="{D3AAB7E3-2349-4D89-89D0-A70D2784BF6C}" sibTransId="{6460A0B6-ED4D-4CF1-BF24-136885195BC1}"/>
    <dgm:cxn modelId="{C1569EF8-0CD1-4623-A224-2B417F64149E}" type="presOf" srcId="{A6DC794C-7D46-41D5-9050-694396FF663E}" destId="{75613AE9-83A0-4FC0-87D1-09DFD47455AE}" srcOrd="0" destOrd="1" presId="urn:diagrams.loki3.com/BracketList"/>
    <dgm:cxn modelId="{A996DFFE-E940-483A-A1E9-46FBFF13DBC5}" srcId="{0493CBD9-7E25-4DF4-8A75-2E6FB8BE7A20}" destId="{A6DC794C-7D46-41D5-9050-694396FF663E}" srcOrd="1" destOrd="0" parTransId="{EA3F6E95-E753-45B3-9FB0-6089E2D89E56}" sibTransId="{6279E3FB-4018-4E7E-B6F9-8D038DA711DA}"/>
    <dgm:cxn modelId="{85F1E877-D8F6-437A-9D7B-2CD19ED519EA}" type="presParOf" srcId="{11AA2989-0339-4748-B8D0-E0E60AD7597D}" destId="{F503F2A2-8605-45AF-AB47-5A8D12796395}" srcOrd="0" destOrd="0" presId="urn:diagrams.loki3.com/BracketList"/>
    <dgm:cxn modelId="{3271E1B7-4254-4CAC-AF4A-9F5665E16336}" type="presParOf" srcId="{F503F2A2-8605-45AF-AB47-5A8D12796395}" destId="{06CC3CE7-17A0-40AA-9179-B94141635C04}" srcOrd="0" destOrd="0" presId="urn:diagrams.loki3.com/BracketList"/>
    <dgm:cxn modelId="{5081651F-9A81-4440-BD44-66643F362438}" type="presParOf" srcId="{F503F2A2-8605-45AF-AB47-5A8D12796395}" destId="{704223DE-C7FE-40E1-9789-C465D07C9E45}" srcOrd="1" destOrd="0" presId="urn:diagrams.loki3.com/BracketList"/>
    <dgm:cxn modelId="{81E00D23-5D3D-405F-B525-90480A376326}" type="presParOf" srcId="{F503F2A2-8605-45AF-AB47-5A8D12796395}" destId="{715FD35D-03E9-4FB0-8E0D-B5BDE2FC2EB7}" srcOrd="2" destOrd="0" presId="urn:diagrams.loki3.com/BracketList"/>
    <dgm:cxn modelId="{64F15680-54F9-4CB1-9583-420DC4E53FFE}" type="presParOf" srcId="{F503F2A2-8605-45AF-AB47-5A8D12796395}" destId="{75613AE9-83A0-4FC0-87D1-09DFD47455A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BC7DF9-8834-4D98-9B38-891E26D93FDB}" type="doc">
      <dgm:prSet loTypeId="urn:diagrams.loki3.com/BracketList" loCatId="list" qsTypeId="urn:microsoft.com/office/officeart/2005/8/quickstyle/simple3" qsCatId="simple" csTypeId="urn:microsoft.com/office/officeart/2005/8/colors/accent2_5" csCatId="accent2" phldr="1"/>
      <dgm:spPr/>
      <dgm:t>
        <a:bodyPr/>
        <a:lstStyle/>
        <a:p>
          <a:endParaRPr lang="en-US"/>
        </a:p>
      </dgm:t>
    </dgm:pt>
    <dgm:pt modelId="{0493CBD9-7E25-4DF4-8A75-2E6FB8BE7A20}">
      <dgm:prSet phldrT="[Text]" custT="1"/>
      <dgm:spPr/>
      <dgm:t>
        <a:bodyPr/>
        <a:lstStyle/>
        <a:p>
          <a:r>
            <a:rPr lang="en-US" sz="1600" b="1" dirty="0"/>
            <a:t>Ieguvums </a:t>
          </a:r>
          <a:r>
            <a:rPr lang="lv-LV" sz="1600" b="1" dirty="0"/>
            <a:t>PACIENTAM</a:t>
          </a:r>
          <a:endParaRPr lang="en-US" sz="1600" b="1" dirty="0"/>
        </a:p>
      </dgm:t>
    </dgm:pt>
    <dgm:pt modelId="{D3AAB7E3-2349-4D89-89D0-A70D2784BF6C}" type="parTrans" cxnId="{9953A0F0-FA08-4834-AC2C-EBE53662553A}">
      <dgm:prSet/>
      <dgm:spPr/>
      <dgm:t>
        <a:bodyPr/>
        <a:lstStyle/>
        <a:p>
          <a:endParaRPr lang="en-US" sz="1600"/>
        </a:p>
      </dgm:t>
    </dgm:pt>
    <dgm:pt modelId="{6460A0B6-ED4D-4CF1-BF24-136885195BC1}" type="sibTrans" cxnId="{9953A0F0-FA08-4834-AC2C-EBE53662553A}">
      <dgm:prSet/>
      <dgm:spPr/>
      <dgm:t>
        <a:bodyPr/>
        <a:lstStyle/>
        <a:p>
          <a:endParaRPr lang="en-US" sz="1600"/>
        </a:p>
      </dgm:t>
    </dgm:pt>
    <dgm:pt modelId="{AF34E544-83CB-4BE2-A0FC-24C7741EE9D5}">
      <dgm:prSet phldrT="[Text]" custT="1"/>
      <dgm:spPr/>
      <dgm:t>
        <a:bodyPr/>
        <a:lstStyle/>
        <a:p>
          <a:pPr algn="just"/>
          <a:r>
            <a:rPr lang="lv-LV" sz="1600" dirty="0"/>
            <a:t>Reto slimību pacientiem ar X hromosomu saistītas kaulu slimības </a:t>
          </a:r>
          <a:r>
            <a:rPr lang="lv-LV" sz="1600"/>
            <a:t>ārstēšanai pieejamas zāles Crysvita apakšprogrammas “Reto slimību ārstēšana” ietvaros.</a:t>
          </a:r>
          <a:endParaRPr lang="en-US" sz="1600" dirty="0"/>
        </a:p>
      </dgm:t>
    </dgm:pt>
    <dgm:pt modelId="{8EB1B898-52A6-491F-83FD-295617A6CC4E}" type="parTrans" cxnId="{5ADBAE3A-5A2B-4529-9E8E-011A54555B06}">
      <dgm:prSet/>
      <dgm:spPr/>
      <dgm:t>
        <a:bodyPr/>
        <a:lstStyle/>
        <a:p>
          <a:endParaRPr lang="en-US" sz="1600"/>
        </a:p>
      </dgm:t>
    </dgm:pt>
    <dgm:pt modelId="{69298D8E-E1D9-4DA3-AA89-FB5ABA6A6ADB}" type="sibTrans" cxnId="{5ADBAE3A-5A2B-4529-9E8E-011A54555B06}">
      <dgm:prSet/>
      <dgm:spPr/>
      <dgm:t>
        <a:bodyPr/>
        <a:lstStyle/>
        <a:p>
          <a:endParaRPr lang="en-US" sz="1600"/>
        </a:p>
      </dgm:t>
    </dgm:pt>
    <dgm:pt modelId="{80D9FA01-47FE-4B22-B473-D36F6D77BD51}">
      <dgm:prSet phldrT="[Text]" custT="1"/>
      <dgm:spPr/>
      <dgm:t>
        <a:bodyPr/>
        <a:lstStyle/>
        <a:p>
          <a:r>
            <a:rPr lang="en-US" sz="1600" b="1" dirty="0"/>
            <a:t>Ieguvums </a:t>
          </a:r>
          <a:r>
            <a:rPr lang="lv-LV" sz="1600" b="1" dirty="0"/>
            <a:t>EKONOMIKAI</a:t>
          </a:r>
          <a:endParaRPr lang="en-US" sz="1600" b="1" dirty="0"/>
        </a:p>
      </dgm:t>
    </dgm:pt>
    <dgm:pt modelId="{68348D1C-EB77-4DE9-967E-77013FBC3D21}" type="parTrans" cxnId="{6588E11D-479B-4CDA-B463-B3017D26E438}">
      <dgm:prSet/>
      <dgm:spPr/>
      <dgm:t>
        <a:bodyPr/>
        <a:lstStyle/>
        <a:p>
          <a:endParaRPr lang="en-US" sz="1600"/>
        </a:p>
      </dgm:t>
    </dgm:pt>
    <dgm:pt modelId="{0F5A7FD1-70B0-4AD5-A30D-DB8AD56AC650}" type="sibTrans" cxnId="{6588E11D-479B-4CDA-B463-B3017D26E438}">
      <dgm:prSet/>
      <dgm:spPr/>
      <dgm:t>
        <a:bodyPr/>
        <a:lstStyle/>
        <a:p>
          <a:endParaRPr lang="en-US" sz="1600"/>
        </a:p>
      </dgm:t>
    </dgm:pt>
    <dgm:pt modelId="{1A314C59-0FC7-468B-8A92-2A119D597BBC}">
      <dgm:prSet phldrT="[Text]" custT="1"/>
      <dgm:spPr/>
      <dgm:t>
        <a:bodyPr/>
        <a:lstStyle/>
        <a:p>
          <a:pPr algn="just"/>
          <a:r>
            <a:rPr lang="lv-LV" sz="1600" noProof="0" dirty="0"/>
            <a:t>Mazināt nevienlīdzību veselības jomā, veicot pasākumus, lai nodrošinātu Latvijas iedzīvotājiem vienādas iespējas veselības aprūpē.</a:t>
          </a:r>
        </a:p>
      </dgm:t>
    </dgm:pt>
    <dgm:pt modelId="{CECE828A-8FC1-4941-8706-38E0CBD487E8}" type="parTrans" cxnId="{6B91A2F3-E039-4A78-8823-565794C9B673}">
      <dgm:prSet/>
      <dgm:spPr/>
      <dgm:t>
        <a:bodyPr/>
        <a:lstStyle/>
        <a:p>
          <a:endParaRPr lang="en-US" sz="1600"/>
        </a:p>
      </dgm:t>
    </dgm:pt>
    <dgm:pt modelId="{2F5C0E03-5BFB-40F4-9313-85E4CDBFAE8A}" type="sibTrans" cxnId="{6B91A2F3-E039-4A78-8823-565794C9B673}">
      <dgm:prSet/>
      <dgm:spPr/>
      <dgm:t>
        <a:bodyPr/>
        <a:lstStyle/>
        <a:p>
          <a:endParaRPr lang="en-US" sz="1600"/>
        </a:p>
      </dgm:t>
    </dgm:pt>
    <dgm:pt modelId="{A6DC794C-7D46-41D5-9050-694396FF663E}">
      <dgm:prSet phldrT="[Text]" custT="1"/>
      <dgm:spPr/>
      <dgm:t>
        <a:bodyPr/>
        <a:lstStyle/>
        <a:p>
          <a:pPr algn="just"/>
          <a:r>
            <a:rPr lang="lv-LV" sz="1600" dirty="0"/>
            <a:t>Pacientiem tiek nodrošināta ātrāka zāļu pieejamība tuvāk dzīves vietai, zāļu recepti būs iespējams saņemt attālināti (e-recepte), kā arī zāļu iegādes kompensācijas sistēmā būs iespēja operatīvāk veikt cenu samazināšanu.</a:t>
          </a:r>
          <a:endParaRPr lang="en-US" sz="1600" dirty="0"/>
        </a:p>
      </dgm:t>
    </dgm:pt>
    <dgm:pt modelId="{EA3F6E95-E753-45B3-9FB0-6089E2D89E56}" type="parTrans" cxnId="{A996DFFE-E940-483A-A1E9-46FBFF13DBC5}">
      <dgm:prSet/>
      <dgm:spPr/>
      <dgm:t>
        <a:bodyPr/>
        <a:lstStyle/>
        <a:p>
          <a:endParaRPr lang="en-US" sz="1600"/>
        </a:p>
      </dgm:t>
    </dgm:pt>
    <dgm:pt modelId="{6279E3FB-4018-4E7E-B6F9-8D038DA711DA}" type="sibTrans" cxnId="{A996DFFE-E940-483A-A1E9-46FBFF13DBC5}">
      <dgm:prSet/>
      <dgm:spPr/>
      <dgm:t>
        <a:bodyPr/>
        <a:lstStyle/>
        <a:p>
          <a:endParaRPr lang="en-US" sz="1600"/>
        </a:p>
      </dgm:t>
    </dgm:pt>
    <dgm:pt modelId="{2CB8EDAB-964E-4E08-BAB7-49D711ABC0FB}">
      <dgm:prSet phldrT="[Text]" custT="1"/>
      <dgm:spPr/>
      <dgm:t>
        <a:bodyPr/>
        <a:lstStyle/>
        <a:p>
          <a:pPr algn="just"/>
          <a:r>
            <a:rPr lang="lv-LV" sz="1600" dirty="0"/>
            <a:t>Reto slimību pacientiem reto slimību atbalsta vienībās pieejami pakalpojumi, kas prasa medicīnas darbinieku iesaisti.</a:t>
          </a:r>
          <a:endParaRPr lang="en-US" sz="1600" dirty="0"/>
        </a:p>
      </dgm:t>
    </dgm:pt>
    <dgm:pt modelId="{0B63A49B-19AF-41F1-823A-D358E8F86DBA}" type="parTrans" cxnId="{3E72B5A3-32FD-4FE8-A892-985CC689EBA6}">
      <dgm:prSet/>
      <dgm:spPr/>
      <dgm:t>
        <a:bodyPr/>
        <a:lstStyle/>
        <a:p>
          <a:endParaRPr lang="en-US" sz="1600"/>
        </a:p>
      </dgm:t>
    </dgm:pt>
    <dgm:pt modelId="{20A942AC-0217-43C3-8085-273CBBEDB860}" type="sibTrans" cxnId="{3E72B5A3-32FD-4FE8-A892-985CC689EBA6}">
      <dgm:prSet/>
      <dgm:spPr/>
      <dgm:t>
        <a:bodyPr/>
        <a:lstStyle/>
        <a:p>
          <a:endParaRPr lang="en-US" sz="1600"/>
        </a:p>
      </dgm:t>
    </dgm:pt>
    <dgm:pt modelId="{11AA2989-0339-4748-B8D0-E0E60AD7597D}" type="pres">
      <dgm:prSet presAssocID="{4BBC7DF9-8834-4D98-9B38-891E26D93FDB}" presName="Name0" presStyleCnt="0">
        <dgm:presLayoutVars>
          <dgm:dir/>
          <dgm:animLvl val="lvl"/>
          <dgm:resizeHandles val="exact"/>
        </dgm:presLayoutVars>
      </dgm:prSet>
      <dgm:spPr/>
    </dgm:pt>
    <dgm:pt modelId="{F503F2A2-8605-45AF-AB47-5A8D12796395}" type="pres">
      <dgm:prSet presAssocID="{0493CBD9-7E25-4DF4-8A75-2E6FB8BE7A20}" presName="linNode" presStyleCnt="0"/>
      <dgm:spPr/>
    </dgm:pt>
    <dgm:pt modelId="{06CC3CE7-17A0-40AA-9179-B94141635C04}" type="pres">
      <dgm:prSet presAssocID="{0493CBD9-7E25-4DF4-8A75-2E6FB8BE7A20}" presName="parTx" presStyleLbl="revTx" presStyleIdx="0" presStyleCnt="2" custScaleX="83119" custScaleY="114886">
        <dgm:presLayoutVars>
          <dgm:chMax val="1"/>
          <dgm:bulletEnabled val="1"/>
        </dgm:presLayoutVars>
      </dgm:prSet>
      <dgm:spPr/>
    </dgm:pt>
    <dgm:pt modelId="{704223DE-C7FE-40E1-9789-C465D07C9E45}" type="pres">
      <dgm:prSet presAssocID="{0493CBD9-7E25-4DF4-8A75-2E6FB8BE7A20}" presName="bracket" presStyleLbl="parChTrans1D1" presStyleIdx="0" presStyleCnt="2"/>
      <dgm:spPr/>
    </dgm:pt>
    <dgm:pt modelId="{715FD35D-03E9-4FB0-8E0D-B5BDE2FC2EB7}" type="pres">
      <dgm:prSet presAssocID="{0493CBD9-7E25-4DF4-8A75-2E6FB8BE7A20}" presName="spH" presStyleCnt="0"/>
      <dgm:spPr/>
    </dgm:pt>
    <dgm:pt modelId="{75613AE9-83A0-4FC0-87D1-09DFD47455AE}" type="pres">
      <dgm:prSet presAssocID="{0493CBD9-7E25-4DF4-8A75-2E6FB8BE7A20}" presName="desTx" presStyleLbl="node1" presStyleIdx="0" presStyleCnt="2" custScaleX="106812" custScaleY="104704">
        <dgm:presLayoutVars>
          <dgm:bulletEnabled val="1"/>
        </dgm:presLayoutVars>
      </dgm:prSet>
      <dgm:spPr/>
    </dgm:pt>
    <dgm:pt modelId="{6F9487E9-B16C-449D-99B4-ABDFE49E6711}" type="pres">
      <dgm:prSet presAssocID="{6460A0B6-ED4D-4CF1-BF24-136885195BC1}" presName="spV" presStyleCnt="0"/>
      <dgm:spPr/>
    </dgm:pt>
    <dgm:pt modelId="{9A5E9CCA-8E35-41DE-B237-341369BAC970}" type="pres">
      <dgm:prSet presAssocID="{80D9FA01-47FE-4B22-B473-D36F6D77BD51}" presName="linNode" presStyleCnt="0"/>
      <dgm:spPr/>
    </dgm:pt>
    <dgm:pt modelId="{576C7DBD-F6BB-459C-8400-6503389485E0}" type="pres">
      <dgm:prSet presAssocID="{80D9FA01-47FE-4B22-B473-D36F6D77BD51}" presName="parTx" presStyleLbl="revTx" presStyleIdx="1" presStyleCnt="2" custScaleX="82407" custScaleY="114886">
        <dgm:presLayoutVars>
          <dgm:chMax val="1"/>
          <dgm:bulletEnabled val="1"/>
        </dgm:presLayoutVars>
      </dgm:prSet>
      <dgm:spPr/>
    </dgm:pt>
    <dgm:pt modelId="{1F0D0F40-CC0D-4DD0-B2E0-534F573806BF}" type="pres">
      <dgm:prSet presAssocID="{80D9FA01-47FE-4B22-B473-D36F6D77BD51}" presName="bracket" presStyleLbl="parChTrans1D1" presStyleIdx="1" presStyleCnt="2" custScaleY="49631"/>
      <dgm:spPr/>
    </dgm:pt>
    <dgm:pt modelId="{B59F1993-B2E3-415E-BCFE-91DC5A12E982}" type="pres">
      <dgm:prSet presAssocID="{80D9FA01-47FE-4B22-B473-D36F6D77BD51}" presName="spH" presStyleCnt="0"/>
      <dgm:spPr/>
    </dgm:pt>
    <dgm:pt modelId="{4D7AC1CD-1325-40D7-BB18-968307E02759}" type="pres">
      <dgm:prSet presAssocID="{80D9FA01-47FE-4B22-B473-D36F6D77BD51}" presName="desTx" presStyleLbl="node1" presStyleIdx="1" presStyleCnt="2" custScaleX="106812" custScaleY="67882">
        <dgm:presLayoutVars>
          <dgm:bulletEnabled val="1"/>
        </dgm:presLayoutVars>
      </dgm:prSet>
      <dgm:spPr/>
    </dgm:pt>
  </dgm:ptLst>
  <dgm:cxnLst>
    <dgm:cxn modelId="{6588E11D-479B-4CDA-B463-B3017D26E438}" srcId="{4BBC7DF9-8834-4D98-9B38-891E26D93FDB}" destId="{80D9FA01-47FE-4B22-B473-D36F6D77BD51}" srcOrd="1" destOrd="0" parTransId="{68348D1C-EB77-4DE9-967E-77013FBC3D21}" sibTransId="{0F5A7FD1-70B0-4AD5-A30D-DB8AD56AC650}"/>
    <dgm:cxn modelId="{5ADBAE3A-5A2B-4529-9E8E-011A54555B06}" srcId="{0493CBD9-7E25-4DF4-8A75-2E6FB8BE7A20}" destId="{AF34E544-83CB-4BE2-A0FC-24C7741EE9D5}" srcOrd="0" destOrd="0" parTransId="{8EB1B898-52A6-491F-83FD-295617A6CC4E}" sibTransId="{69298D8E-E1D9-4DA3-AA89-FB5ABA6A6ADB}"/>
    <dgm:cxn modelId="{2FAA0445-72B4-4036-994B-436AF6FA6BD0}" type="presOf" srcId="{0493CBD9-7E25-4DF4-8A75-2E6FB8BE7A20}" destId="{06CC3CE7-17A0-40AA-9179-B94141635C04}" srcOrd="0" destOrd="0" presId="urn:diagrams.loki3.com/BracketList"/>
    <dgm:cxn modelId="{F8B6E967-B01F-42BD-81F4-2D0EDD933C4F}" type="presOf" srcId="{2CB8EDAB-964E-4E08-BAB7-49D711ABC0FB}" destId="{75613AE9-83A0-4FC0-87D1-09DFD47455AE}" srcOrd="0" destOrd="2" presId="urn:diagrams.loki3.com/BracketList"/>
    <dgm:cxn modelId="{017C0073-35BB-4FF6-8DDE-0B86582B6B9E}" type="presOf" srcId="{1A314C59-0FC7-468B-8A92-2A119D597BBC}" destId="{4D7AC1CD-1325-40D7-BB18-968307E02759}" srcOrd="0" destOrd="0" presId="urn:diagrams.loki3.com/BracketList"/>
    <dgm:cxn modelId="{E7C82A75-3DF5-47C1-9F49-D215D87054B8}" type="presOf" srcId="{4BBC7DF9-8834-4D98-9B38-891E26D93FDB}" destId="{11AA2989-0339-4748-B8D0-E0E60AD7597D}" srcOrd="0" destOrd="0" presId="urn:diagrams.loki3.com/BracketList"/>
    <dgm:cxn modelId="{0B6C759F-0DD3-4EC9-A718-8F611140F1DB}" type="presOf" srcId="{80D9FA01-47FE-4B22-B473-D36F6D77BD51}" destId="{576C7DBD-F6BB-459C-8400-6503389485E0}" srcOrd="0" destOrd="0" presId="urn:diagrams.loki3.com/BracketList"/>
    <dgm:cxn modelId="{3E72B5A3-32FD-4FE8-A892-985CC689EBA6}" srcId="{0493CBD9-7E25-4DF4-8A75-2E6FB8BE7A20}" destId="{2CB8EDAB-964E-4E08-BAB7-49D711ABC0FB}" srcOrd="2" destOrd="0" parTransId="{0B63A49B-19AF-41F1-823A-D358E8F86DBA}" sibTransId="{20A942AC-0217-43C3-8085-273CBBEDB860}"/>
    <dgm:cxn modelId="{572C9ED6-8E83-4831-9A7B-18757CA138FC}" type="presOf" srcId="{AF34E544-83CB-4BE2-A0FC-24C7741EE9D5}" destId="{75613AE9-83A0-4FC0-87D1-09DFD47455AE}" srcOrd="0" destOrd="0" presId="urn:diagrams.loki3.com/BracketList"/>
    <dgm:cxn modelId="{9953A0F0-FA08-4834-AC2C-EBE53662553A}" srcId="{4BBC7DF9-8834-4D98-9B38-891E26D93FDB}" destId="{0493CBD9-7E25-4DF4-8A75-2E6FB8BE7A20}" srcOrd="0" destOrd="0" parTransId="{D3AAB7E3-2349-4D89-89D0-A70D2784BF6C}" sibTransId="{6460A0B6-ED4D-4CF1-BF24-136885195BC1}"/>
    <dgm:cxn modelId="{6B91A2F3-E039-4A78-8823-565794C9B673}" srcId="{80D9FA01-47FE-4B22-B473-D36F6D77BD51}" destId="{1A314C59-0FC7-468B-8A92-2A119D597BBC}" srcOrd="0" destOrd="0" parTransId="{CECE828A-8FC1-4941-8706-38E0CBD487E8}" sibTransId="{2F5C0E03-5BFB-40F4-9313-85E4CDBFAE8A}"/>
    <dgm:cxn modelId="{C1569EF8-0CD1-4623-A224-2B417F64149E}" type="presOf" srcId="{A6DC794C-7D46-41D5-9050-694396FF663E}" destId="{75613AE9-83A0-4FC0-87D1-09DFD47455AE}" srcOrd="0" destOrd="1" presId="urn:diagrams.loki3.com/BracketList"/>
    <dgm:cxn modelId="{A996DFFE-E940-483A-A1E9-46FBFF13DBC5}" srcId="{0493CBD9-7E25-4DF4-8A75-2E6FB8BE7A20}" destId="{A6DC794C-7D46-41D5-9050-694396FF663E}" srcOrd="1" destOrd="0" parTransId="{EA3F6E95-E753-45B3-9FB0-6089E2D89E56}" sibTransId="{6279E3FB-4018-4E7E-B6F9-8D038DA711DA}"/>
    <dgm:cxn modelId="{85F1E877-D8F6-437A-9D7B-2CD19ED519EA}" type="presParOf" srcId="{11AA2989-0339-4748-B8D0-E0E60AD7597D}" destId="{F503F2A2-8605-45AF-AB47-5A8D12796395}" srcOrd="0" destOrd="0" presId="urn:diagrams.loki3.com/BracketList"/>
    <dgm:cxn modelId="{3271E1B7-4254-4CAC-AF4A-9F5665E16336}" type="presParOf" srcId="{F503F2A2-8605-45AF-AB47-5A8D12796395}" destId="{06CC3CE7-17A0-40AA-9179-B94141635C04}" srcOrd="0" destOrd="0" presId="urn:diagrams.loki3.com/BracketList"/>
    <dgm:cxn modelId="{5081651F-9A81-4440-BD44-66643F362438}" type="presParOf" srcId="{F503F2A2-8605-45AF-AB47-5A8D12796395}" destId="{704223DE-C7FE-40E1-9789-C465D07C9E45}" srcOrd="1" destOrd="0" presId="urn:diagrams.loki3.com/BracketList"/>
    <dgm:cxn modelId="{81E00D23-5D3D-405F-B525-90480A376326}" type="presParOf" srcId="{F503F2A2-8605-45AF-AB47-5A8D12796395}" destId="{715FD35D-03E9-4FB0-8E0D-B5BDE2FC2EB7}" srcOrd="2" destOrd="0" presId="urn:diagrams.loki3.com/BracketList"/>
    <dgm:cxn modelId="{64F15680-54F9-4CB1-9583-420DC4E53FFE}" type="presParOf" srcId="{F503F2A2-8605-45AF-AB47-5A8D12796395}" destId="{75613AE9-83A0-4FC0-87D1-09DFD47455AE}" srcOrd="3" destOrd="0" presId="urn:diagrams.loki3.com/BracketList"/>
    <dgm:cxn modelId="{B7DBF639-9197-43CC-BEFA-5F75576C4FC6}" type="presParOf" srcId="{11AA2989-0339-4748-B8D0-E0E60AD7597D}" destId="{6F9487E9-B16C-449D-99B4-ABDFE49E6711}" srcOrd="1" destOrd="0" presId="urn:diagrams.loki3.com/BracketList"/>
    <dgm:cxn modelId="{90B16927-EE6F-4D87-8BEA-1E181E6CE1FB}" type="presParOf" srcId="{11AA2989-0339-4748-B8D0-E0E60AD7597D}" destId="{9A5E9CCA-8E35-41DE-B237-341369BAC970}" srcOrd="2" destOrd="0" presId="urn:diagrams.loki3.com/BracketList"/>
    <dgm:cxn modelId="{042C4A19-88C1-464C-AC70-D560C7A06C0D}" type="presParOf" srcId="{9A5E9CCA-8E35-41DE-B237-341369BAC970}" destId="{576C7DBD-F6BB-459C-8400-6503389485E0}" srcOrd="0" destOrd="0" presId="urn:diagrams.loki3.com/BracketList"/>
    <dgm:cxn modelId="{1E47D266-784F-4C68-A539-E42CC88A74A7}" type="presParOf" srcId="{9A5E9CCA-8E35-41DE-B237-341369BAC970}" destId="{1F0D0F40-CC0D-4DD0-B2E0-534F573806BF}" srcOrd="1" destOrd="0" presId="urn:diagrams.loki3.com/BracketList"/>
    <dgm:cxn modelId="{8962626F-EC9A-4495-A3AE-C0B5FD76347D}" type="presParOf" srcId="{9A5E9CCA-8E35-41DE-B237-341369BAC970}" destId="{B59F1993-B2E3-415E-BCFE-91DC5A12E982}" srcOrd="2" destOrd="0" presId="urn:diagrams.loki3.com/BracketList"/>
    <dgm:cxn modelId="{D1BF4C89-B5E7-470F-8CD8-B62B0CCA7408}" type="presParOf" srcId="{9A5E9CCA-8E35-41DE-B237-341369BAC970}" destId="{4D7AC1CD-1325-40D7-BB18-968307E0275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F161417-5A8D-470A-81D8-55173269C1DE}" type="doc">
      <dgm:prSet loTypeId="urn:microsoft.com/office/officeart/2005/8/layout/hierarchy4" loCatId="list" qsTypeId="urn:microsoft.com/office/officeart/2005/8/quickstyle/simple5" qsCatId="simple" csTypeId="urn:microsoft.com/office/officeart/2005/8/colors/accent6_5" csCatId="accent6" phldr="1"/>
      <dgm:spPr/>
      <dgm:t>
        <a:bodyPr/>
        <a:lstStyle/>
        <a:p>
          <a:endParaRPr lang="lv-LV"/>
        </a:p>
      </dgm:t>
    </dgm:pt>
    <dgm:pt modelId="{A82337E3-3C82-4709-9515-FD962A6323B2}">
      <dgm:prSet phldrT="[Text]"/>
      <dgm:spPr/>
      <dgm:t>
        <a:bodyPr/>
        <a:lstStyle/>
        <a:p>
          <a:r>
            <a:rPr lang="lv-LV" dirty="0">
              <a:latin typeface="+mn-lt"/>
            </a:rPr>
            <a:t>2022. gadam </a:t>
          </a:r>
          <a:endParaRPr lang="lv-LV" dirty="0"/>
        </a:p>
      </dgm:t>
    </dgm:pt>
    <dgm:pt modelId="{3E587EFD-E6CB-45E9-A81B-7968BF0D625B}" type="parTrans" cxnId="{BD21FFAD-D61E-4FFA-80B1-2C59AAA98CBE}">
      <dgm:prSet/>
      <dgm:spPr/>
      <dgm:t>
        <a:bodyPr/>
        <a:lstStyle/>
        <a:p>
          <a:endParaRPr lang="lv-LV"/>
        </a:p>
      </dgm:t>
    </dgm:pt>
    <dgm:pt modelId="{AA93D4C0-2283-4B7C-AA52-E275646E138A}" type="sibTrans" cxnId="{BD21FFAD-D61E-4FFA-80B1-2C59AAA98CBE}">
      <dgm:prSet/>
      <dgm:spPr/>
      <dgm:t>
        <a:bodyPr/>
        <a:lstStyle/>
        <a:p>
          <a:endParaRPr lang="lv-LV"/>
        </a:p>
      </dgm:t>
    </dgm:pt>
    <dgm:pt modelId="{E5E3901B-01E6-4FB0-B93B-3D712B50EB26}">
      <dgm:prSet phldrT="[Text]"/>
      <dgm:spPr/>
      <dgm:t>
        <a:bodyPr/>
        <a:lstStyle/>
        <a:p>
          <a:r>
            <a:rPr lang="lv-LV" b="1" dirty="0">
              <a:latin typeface="+mn-lt"/>
            </a:rPr>
            <a:t>150,8</a:t>
          </a:r>
          <a:endParaRPr lang="lv-LV" b="1" dirty="0"/>
        </a:p>
      </dgm:t>
    </dgm:pt>
    <dgm:pt modelId="{472B92E0-41A7-4AF4-8F9B-089E546DB378}" type="parTrans" cxnId="{2C2151CA-6935-44DE-ADE2-A5484F931C8A}">
      <dgm:prSet/>
      <dgm:spPr/>
      <dgm:t>
        <a:bodyPr/>
        <a:lstStyle/>
        <a:p>
          <a:endParaRPr lang="lv-LV"/>
        </a:p>
      </dgm:t>
    </dgm:pt>
    <dgm:pt modelId="{F9BA1E21-02CE-4466-A66C-AD7A0DEEE03A}" type="sibTrans" cxnId="{2C2151CA-6935-44DE-ADE2-A5484F931C8A}">
      <dgm:prSet/>
      <dgm:spPr/>
      <dgm:t>
        <a:bodyPr/>
        <a:lstStyle/>
        <a:p>
          <a:endParaRPr lang="lv-LV"/>
        </a:p>
      </dgm:t>
    </dgm:pt>
    <dgm:pt modelId="{C1241F9C-28EB-43D4-B0A9-D36DC467CB62}">
      <dgm:prSet phldrT="[Text]"/>
      <dgm:spPr/>
      <dgm:t>
        <a:bodyPr/>
        <a:lstStyle/>
        <a:p>
          <a:r>
            <a:rPr lang="lv-LV" dirty="0">
              <a:latin typeface="+mn-lt"/>
            </a:rPr>
            <a:t>2023. gadam </a:t>
          </a:r>
          <a:endParaRPr lang="lv-LV" dirty="0"/>
        </a:p>
      </dgm:t>
    </dgm:pt>
    <dgm:pt modelId="{123E9C22-E224-43E5-90FF-245F68852408}" type="parTrans" cxnId="{45C49CE8-4B61-4669-A7FF-0D50E8F550C2}">
      <dgm:prSet/>
      <dgm:spPr/>
      <dgm:t>
        <a:bodyPr/>
        <a:lstStyle/>
        <a:p>
          <a:endParaRPr lang="lv-LV"/>
        </a:p>
      </dgm:t>
    </dgm:pt>
    <dgm:pt modelId="{DA613A88-DFD9-4A7E-8D45-16344740759D}" type="sibTrans" cxnId="{45C49CE8-4B61-4669-A7FF-0D50E8F550C2}">
      <dgm:prSet/>
      <dgm:spPr/>
      <dgm:t>
        <a:bodyPr/>
        <a:lstStyle/>
        <a:p>
          <a:endParaRPr lang="lv-LV"/>
        </a:p>
      </dgm:t>
    </dgm:pt>
    <dgm:pt modelId="{0864038C-762B-402A-A5C2-9A7A908B41B2}">
      <dgm:prSet phldrT="[Text]"/>
      <dgm:spPr/>
      <dgm:t>
        <a:bodyPr/>
        <a:lstStyle/>
        <a:p>
          <a:r>
            <a:rPr lang="lv-LV" b="1" dirty="0"/>
            <a:t>136,1</a:t>
          </a:r>
        </a:p>
      </dgm:t>
    </dgm:pt>
    <dgm:pt modelId="{FC60FD9E-639A-411A-B41E-1149ABE0C9E4}" type="parTrans" cxnId="{7B810907-64A6-42EA-A6A2-49C31CD48A7D}">
      <dgm:prSet/>
      <dgm:spPr/>
      <dgm:t>
        <a:bodyPr/>
        <a:lstStyle/>
        <a:p>
          <a:endParaRPr lang="lv-LV"/>
        </a:p>
      </dgm:t>
    </dgm:pt>
    <dgm:pt modelId="{EC355A8D-68AC-404C-8366-29D4C55386EB}" type="sibTrans" cxnId="{7B810907-64A6-42EA-A6A2-49C31CD48A7D}">
      <dgm:prSet/>
      <dgm:spPr/>
      <dgm:t>
        <a:bodyPr/>
        <a:lstStyle/>
        <a:p>
          <a:endParaRPr lang="lv-LV"/>
        </a:p>
      </dgm:t>
    </dgm:pt>
    <dgm:pt modelId="{BC1E8B49-72A0-44CE-8979-CB13891605F8}">
      <dgm:prSet phldrT="[Text]"/>
      <dgm:spPr/>
      <dgm:t>
        <a:bodyPr/>
        <a:lstStyle/>
        <a:p>
          <a:r>
            <a:rPr lang="lv-LV" dirty="0">
              <a:latin typeface="+mn-lt"/>
            </a:rPr>
            <a:t>2024. gadam </a:t>
          </a:r>
          <a:endParaRPr lang="lv-LV" dirty="0"/>
        </a:p>
      </dgm:t>
    </dgm:pt>
    <dgm:pt modelId="{04571800-8F6D-451C-929C-F07D7C53560E}" type="parTrans" cxnId="{892ABD23-2F0F-475D-833A-B217D1D77948}">
      <dgm:prSet/>
      <dgm:spPr/>
      <dgm:t>
        <a:bodyPr/>
        <a:lstStyle/>
        <a:p>
          <a:endParaRPr lang="lv-LV"/>
        </a:p>
      </dgm:t>
    </dgm:pt>
    <dgm:pt modelId="{CF0C022F-4BFA-4121-BDEB-3476CA1FED26}" type="sibTrans" cxnId="{892ABD23-2F0F-475D-833A-B217D1D77948}">
      <dgm:prSet/>
      <dgm:spPr/>
      <dgm:t>
        <a:bodyPr/>
        <a:lstStyle/>
        <a:p>
          <a:endParaRPr lang="lv-LV"/>
        </a:p>
      </dgm:t>
    </dgm:pt>
    <dgm:pt modelId="{B7244AD2-8F52-493A-87A6-45B43F1BA934}">
      <dgm:prSet phldrT="[Text]"/>
      <dgm:spPr/>
      <dgm:t>
        <a:bodyPr/>
        <a:lstStyle/>
        <a:p>
          <a:r>
            <a:rPr lang="lv-LV" b="1" dirty="0"/>
            <a:t>136,1</a:t>
          </a:r>
        </a:p>
      </dgm:t>
    </dgm:pt>
    <dgm:pt modelId="{3526E457-BB50-4EC9-933E-C1E1A4E03ACC}" type="parTrans" cxnId="{38BF325A-A250-40DE-B5B6-DFCD9ADF8455}">
      <dgm:prSet/>
      <dgm:spPr/>
      <dgm:t>
        <a:bodyPr/>
        <a:lstStyle/>
        <a:p>
          <a:endParaRPr lang="lv-LV"/>
        </a:p>
      </dgm:t>
    </dgm:pt>
    <dgm:pt modelId="{054A1A0D-3972-445C-9C5F-556BA8F33BF1}" type="sibTrans" cxnId="{38BF325A-A250-40DE-B5B6-DFCD9ADF8455}">
      <dgm:prSet/>
      <dgm:spPr/>
      <dgm:t>
        <a:bodyPr/>
        <a:lstStyle/>
        <a:p>
          <a:endParaRPr lang="lv-LV"/>
        </a:p>
      </dgm:t>
    </dgm:pt>
    <dgm:pt modelId="{B0D1B120-E5E0-4A01-80D8-F6680B54C323}">
      <dgm:prSet phldrT="[Text]"/>
      <dgm:spPr/>
      <dgm:t>
        <a:bodyPr/>
        <a:lstStyle/>
        <a:p>
          <a:r>
            <a:rPr lang="lv-LV" b="1" dirty="0">
              <a:latin typeface="+mn-lt"/>
            </a:rPr>
            <a:t>milj. €</a:t>
          </a:r>
          <a:r>
            <a:rPr lang="lv-LV" b="1" i="0" u="none" strike="noStrike" dirty="0">
              <a:effectLst/>
              <a:latin typeface="+mn-lt"/>
              <a:ea typeface="+mn-ea"/>
              <a:cs typeface="+mn-cs"/>
            </a:rPr>
            <a:t> </a:t>
          </a:r>
          <a:endParaRPr lang="lv-LV" dirty="0"/>
        </a:p>
      </dgm:t>
    </dgm:pt>
    <dgm:pt modelId="{738A600A-422D-43AB-A4A1-A02D05AF23D3}" type="sibTrans" cxnId="{E40953B5-574C-475C-A6EE-92AA32015A22}">
      <dgm:prSet/>
      <dgm:spPr/>
      <dgm:t>
        <a:bodyPr/>
        <a:lstStyle/>
        <a:p>
          <a:endParaRPr lang="lv-LV"/>
        </a:p>
      </dgm:t>
    </dgm:pt>
    <dgm:pt modelId="{C3E47248-34E3-4609-B370-11508CD65008}" type="parTrans" cxnId="{E40953B5-574C-475C-A6EE-92AA32015A22}">
      <dgm:prSet/>
      <dgm:spPr/>
      <dgm:t>
        <a:bodyPr/>
        <a:lstStyle/>
        <a:p>
          <a:endParaRPr lang="lv-LV"/>
        </a:p>
      </dgm:t>
    </dgm:pt>
    <dgm:pt modelId="{35C54F85-AD58-41C5-BB29-5C652EE5219D}" type="pres">
      <dgm:prSet presAssocID="{2F161417-5A8D-470A-81D8-55173269C1DE}" presName="Name0" presStyleCnt="0">
        <dgm:presLayoutVars>
          <dgm:chPref val="1"/>
          <dgm:dir/>
          <dgm:animOne val="branch"/>
          <dgm:animLvl val="lvl"/>
          <dgm:resizeHandles/>
        </dgm:presLayoutVars>
      </dgm:prSet>
      <dgm:spPr/>
    </dgm:pt>
    <dgm:pt modelId="{1A3F5AB1-DBD0-4EC4-88A2-E47474C62E9E}" type="pres">
      <dgm:prSet presAssocID="{B0D1B120-E5E0-4A01-80D8-F6680B54C323}" presName="vertOne" presStyleCnt="0"/>
      <dgm:spPr/>
    </dgm:pt>
    <dgm:pt modelId="{B069AAD2-50DC-4240-B754-3E660D2C5806}" type="pres">
      <dgm:prSet presAssocID="{B0D1B120-E5E0-4A01-80D8-F6680B54C323}" presName="txOne" presStyleLbl="node0" presStyleIdx="0" presStyleCnt="1" custLinFactNeighborY="-8251">
        <dgm:presLayoutVars>
          <dgm:chPref val="3"/>
        </dgm:presLayoutVars>
      </dgm:prSet>
      <dgm:spPr/>
    </dgm:pt>
    <dgm:pt modelId="{54C62DCC-0F46-4A78-BC52-D7F406FA9C7E}" type="pres">
      <dgm:prSet presAssocID="{B0D1B120-E5E0-4A01-80D8-F6680B54C323}" presName="parTransOne" presStyleCnt="0"/>
      <dgm:spPr/>
    </dgm:pt>
    <dgm:pt modelId="{679898EF-C749-48E3-99F2-4DAE25CC1A10}" type="pres">
      <dgm:prSet presAssocID="{B0D1B120-E5E0-4A01-80D8-F6680B54C323}" presName="horzOne" presStyleCnt="0"/>
      <dgm:spPr/>
    </dgm:pt>
    <dgm:pt modelId="{9435B070-7313-4274-B562-42FC554114D5}" type="pres">
      <dgm:prSet presAssocID="{A82337E3-3C82-4709-9515-FD962A6323B2}" presName="vertTwo" presStyleCnt="0"/>
      <dgm:spPr/>
    </dgm:pt>
    <dgm:pt modelId="{5664F625-FFC8-43FD-88B5-ACA09C7A2537}" type="pres">
      <dgm:prSet presAssocID="{A82337E3-3C82-4709-9515-FD962A6323B2}" presName="txTwo" presStyleLbl="node2" presStyleIdx="0" presStyleCnt="3">
        <dgm:presLayoutVars>
          <dgm:chPref val="3"/>
        </dgm:presLayoutVars>
      </dgm:prSet>
      <dgm:spPr/>
    </dgm:pt>
    <dgm:pt modelId="{A240AFDF-B81B-4769-9E54-9D35B09CB580}" type="pres">
      <dgm:prSet presAssocID="{A82337E3-3C82-4709-9515-FD962A6323B2}" presName="parTransTwo" presStyleCnt="0"/>
      <dgm:spPr/>
    </dgm:pt>
    <dgm:pt modelId="{2C31936E-0D2A-48D4-9901-3F106716A92F}" type="pres">
      <dgm:prSet presAssocID="{A82337E3-3C82-4709-9515-FD962A6323B2}" presName="horzTwo" presStyleCnt="0"/>
      <dgm:spPr/>
    </dgm:pt>
    <dgm:pt modelId="{199E938E-6361-4E42-9993-15C71A261B82}" type="pres">
      <dgm:prSet presAssocID="{E5E3901B-01E6-4FB0-B93B-3D712B50EB26}" presName="vertThree" presStyleCnt="0"/>
      <dgm:spPr/>
    </dgm:pt>
    <dgm:pt modelId="{CF9BFDB0-1CD9-41F5-B5F1-9F51B56898E9}" type="pres">
      <dgm:prSet presAssocID="{E5E3901B-01E6-4FB0-B93B-3D712B50EB26}" presName="txThree" presStyleLbl="node3" presStyleIdx="0" presStyleCnt="3">
        <dgm:presLayoutVars>
          <dgm:chPref val="3"/>
        </dgm:presLayoutVars>
      </dgm:prSet>
      <dgm:spPr/>
    </dgm:pt>
    <dgm:pt modelId="{B4FAD358-2AF6-4444-9D6B-54876AB3D8F0}" type="pres">
      <dgm:prSet presAssocID="{E5E3901B-01E6-4FB0-B93B-3D712B50EB26}" presName="horzThree" presStyleCnt="0"/>
      <dgm:spPr/>
    </dgm:pt>
    <dgm:pt modelId="{78DCDD76-63A5-44BB-AA7F-805098C5EADA}" type="pres">
      <dgm:prSet presAssocID="{AA93D4C0-2283-4B7C-AA52-E275646E138A}" presName="sibSpaceTwo" presStyleCnt="0"/>
      <dgm:spPr/>
    </dgm:pt>
    <dgm:pt modelId="{5C52FD94-4C41-4BA4-BF77-BB8662B2F69D}" type="pres">
      <dgm:prSet presAssocID="{C1241F9C-28EB-43D4-B0A9-D36DC467CB62}" presName="vertTwo" presStyleCnt="0"/>
      <dgm:spPr/>
    </dgm:pt>
    <dgm:pt modelId="{B9EDA7A3-29EC-4EF3-B613-A9DA62561CF6}" type="pres">
      <dgm:prSet presAssocID="{C1241F9C-28EB-43D4-B0A9-D36DC467CB62}" presName="txTwo" presStyleLbl="node2" presStyleIdx="1" presStyleCnt="3">
        <dgm:presLayoutVars>
          <dgm:chPref val="3"/>
        </dgm:presLayoutVars>
      </dgm:prSet>
      <dgm:spPr/>
    </dgm:pt>
    <dgm:pt modelId="{8BAE6409-BE76-4424-AD9E-43F0985A696D}" type="pres">
      <dgm:prSet presAssocID="{C1241F9C-28EB-43D4-B0A9-D36DC467CB62}" presName="parTransTwo" presStyleCnt="0"/>
      <dgm:spPr/>
    </dgm:pt>
    <dgm:pt modelId="{55EC2BC1-7E11-47E4-9502-E9F7EC8E147F}" type="pres">
      <dgm:prSet presAssocID="{C1241F9C-28EB-43D4-B0A9-D36DC467CB62}" presName="horzTwo" presStyleCnt="0"/>
      <dgm:spPr/>
    </dgm:pt>
    <dgm:pt modelId="{CDE35FF9-EF59-4289-95C6-6B87FB4CA7A1}" type="pres">
      <dgm:prSet presAssocID="{0864038C-762B-402A-A5C2-9A7A908B41B2}" presName="vertThree" presStyleCnt="0"/>
      <dgm:spPr/>
    </dgm:pt>
    <dgm:pt modelId="{9FF27F75-DA39-4C2D-B2A0-6DC190D50D09}" type="pres">
      <dgm:prSet presAssocID="{0864038C-762B-402A-A5C2-9A7A908B41B2}" presName="txThree" presStyleLbl="node3" presStyleIdx="1" presStyleCnt="3">
        <dgm:presLayoutVars>
          <dgm:chPref val="3"/>
        </dgm:presLayoutVars>
      </dgm:prSet>
      <dgm:spPr/>
    </dgm:pt>
    <dgm:pt modelId="{579838FC-EC22-4605-B5BB-8A2F9FE6CA5E}" type="pres">
      <dgm:prSet presAssocID="{0864038C-762B-402A-A5C2-9A7A908B41B2}" presName="horzThree" presStyleCnt="0"/>
      <dgm:spPr/>
    </dgm:pt>
    <dgm:pt modelId="{F3A0200D-8C44-4992-BD93-52FF2917027B}" type="pres">
      <dgm:prSet presAssocID="{DA613A88-DFD9-4A7E-8D45-16344740759D}" presName="sibSpaceTwo" presStyleCnt="0"/>
      <dgm:spPr/>
    </dgm:pt>
    <dgm:pt modelId="{DBB945DB-018A-4293-9791-1EF84CA66B1C}" type="pres">
      <dgm:prSet presAssocID="{BC1E8B49-72A0-44CE-8979-CB13891605F8}" presName="vertTwo" presStyleCnt="0"/>
      <dgm:spPr/>
    </dgm:pt>
    <dgm:pt modelId="{09AE3C94-B583-4551-A6CC-C5B22869EC94}" type="pres">
      <dgm:prSet presAssocID="{BC1E8B49-72A0-44CE-8979-CB13891605F8}" presName="txTwo" presStyleLbl="node2" presStyleIdx="2" presStyleCnt="3">
        <dgm:presLayoutVars>
          <dgm:chPref val="3"/>
        </dgm:presLayoutVars>
      </dgm:prSet>
      <dgm:spPr/>
    </dgm:pt>
    <dgm:pt modelId="{CA310B5A-EA43-47F5-8CFD-43C9C2506B2C}" type="pres">
      <dgm:prSet presAssocID="{BC1E8B49-72A0-44CE-8979-CB13891605F8}" presName="parTransTwo" presStyleCnt="0"/>
      <dgm:spPr/>
    </dgm:pt>
    <dgm:pt modelId="{96BEB760-7776-4393-8C1F-EF30164A69AA}" type="pres">
      <dgm:prSet presAssocID="{BC1E8B49-72A0-44CE-8979-CB13891605F8}" presName="horzTwo" presStyleCnt="0"/>
      <dgm:spPr/>
    </dgm:pt>
    <dgm:pt modelId="{99A2FFEB-247D-4322-BA2B-7CA320574A01}" type="pres">
      <dgm:prSet presAssocID="{B7244AD2-8F52-493A-87A6-45B43F1BA934}" presName="vertThree" presStyleCnt="0"/>
      <dgm:spPr/>
    </dgm:pt>
    <dgm:pt modelId="{7D1A272A-BA07-43D0-888A-660D75254CB3}" type="pres">
      <dgm:prSet presAssocID="{B7244AD2-8F52-493A-87A6-45B43F1BA934}" presName="txThree" presStyleLbl="node3" presStyleIdx="2" presStyleCnt="3">
        <dgm:presLayoutVars>
          <dgm:chPref val="3"/>
        </dgm:presLayoutVars>
      </dgm:prSet>
      <dgm:spPr/>
    </dgm:pt>
    <dgm:pt modelId="{5FFAAD91-CDA5-4966-8827-24CAF51A89BC}" type="pres">
      <dgm:prSet presAssocID="{B7244AD2-8F52-493A-87A6-45B43F1BA934}" presName="horzThree" presStyleCnt="0"/>
      <dgm:spPr/>
    </dgm:pt>
  </dgm:ptLst>
  <dgm:cxnLst>
    <dgm:cxn modelId="{7B810907-64A6-42EA-A6A2-49C31CD48A7D}" srcId="{C1241F9C-28EB-43D4-B0A9-D36DC467CB62}" destId="{0864038C-762B-402A-A5C2-9A7A908B41B2}" srcOrd="0" destOrd="0" parTransId="{FC60FD9E-639A-411A-B41E-1149ABE0C9E4}" sibTransId="{EC355A8D-68AC-404C-8366-29D4C55386EB}"/>
    <dgm:cxn modelId="{3DBB0B07-E399-4258-97FD-6C8181BDB01A}" type="presOf" srcId="{0864038C-762B-402A-A5C2-9A7A908B41B2}" destId="{9FF27F75-DA39-4C2D-B2A0-6DC190D50D09}" srcOrd="0" destOrd="0" presId="urn:microsoft.com/office/officeart/2005/8/layout/hierarchy4"/>
    <dgm:cxn modelId="{BAB7F61C-92E4-447A-B900-F2524D608F5F}" type="presOf" srcId="{BC1E8B49-72A0-44CE-8979-CB13891605F8}" destId="{09AE3C94-B583-4551-A6CC-C5B22869EC94}" srcOrd="0" destOrd="0" presId="urn:microsoft.com/office/officeart/2005/8/layout/hierarchy4"/>
    <dgm:cxn modelId="{892ABD23-2F0F-475D-833A-B217D1D77948}" srcId="{B0D1B120-E5E0-4A01-80D8-F6680B54C323}" destId="{BC1E8B49-72A0-44CE-8979-CB13891605F8}" srcOrd="2" destOrd="0" parTransId="{04571800-8F6D-451C-929C-F07D7C53560E}" sibTransId="{CF0C022F-4BFA-4121-BDEB-3476CA1FED26}"/>
    <dgm:cxn modelId="{FCCC5C2E-F60C-4C7D-874E-022EC941A4BF}" type="presOf" srcId="{C1241F9C-28EB-43D4-B0A9-D36DC467CB62}" destId="{B9EDA7A3-29EC-4EF3-B613-A9DA62561CF6}" srcOrd="0" destOrd="0" presId="urn:microsoft.com/office/officeart/2005/8/layout/hierarchy4"/>
    <dgm:cxn modelId="{2472B867-EECE-40FB-9491-10A288740A0E}" type="presOf" srcId="{E5E3901B-01E6-4FB0-B93B-3D712B50EB26}" destId="{CF9BFDB0-1CD9-41F5-B5F1-9F51B56898E9}" srcOrd="0" destOrd="0" presId="urn:microsoft.com/office/officeart/2005/8/layout/hierarchy4"/>
    <dgm:cxn modelId="{EFC37772-E808-421A-8CB5-93D4602A2D32}" type="presOf" srcId="{B0D1B120-E5E0-4A01-80D8-F6680B54C323}" destId="{B069AAD2-50DC-4240-B754-3E660D2C5806}" srcOrd="0" destOrd="0" presId="urn:microsoft.com/office/officeart/2005/8/layout/hierarchy4"/>
    <dgm:cxn modelId="{03F53675-8FA5-416D-A0D2-8F67E90D7F26}" type="presOf" srcId="{A82337E3-3C82-4709-9515-FD962A6323B2}" destId="{5664F625-FFC8-43FD-88B5-ACA09C7A2537}" srcOrd="0" destOrd="0" presId="urn:microsoft.com/office/officeart/2005/8/layout/hierarchy4"/>
    <dgm:cxn modelId="{38BF325A-A250-40DE-B5B6-DFCD9ADF8455}" srcId="{BC1E8B49-72A0-44CE-8979-CB13891605F8}" destId="{B7244AD2-8F52-493A-87A6-45B43F1BA934}" srcOrd="0" destOrd="0" parTransId="{3526E457-BB50-4EC9-933E-C1E1A4E03ACC}" sibTransId="{054A1A0D-3972-445C-9C5F-556BA8F33BF1}"/>
    <dgm:cxn modelId="{488C2297-2C2B-44ED-BCFD-4F85B9608EC4}" type="presOf" srcId="{2F161417-5A8D-470A-81D8-55173269C1DE}" destId="{35C54F85-AD58-41C5-BB29-5C652EE5219D}" srcOrd="0" destOrd="0" presId="urn:microsoft.com/office/officeart/2005/8/layout/hierarchy4"/>
    <dgm:cxn modelId="{0047D697-4220-40D8-913C-4C8D7B4BD545}" type="presOf" srcId="{B7244AD2-8F52-493A-87A6-45B43F1BA934}" destId="{7D1A272A-BA07-43D0-888A-660D75254CB3}" srcOrd="0" destOrd="0" presId="urn:microsoft.com/office/officeart/2005/8/layout/hierarchy4"/>
    <dgm:cxn modelId="{BD21FFAD-D61E-4FFA-80B1-2C59AAA98CBE}" srcId="{B0D1B120-E5E0-4A01-80D8-F6680B54C323}" destId="{A82337E3-3C82-4709-9515-FD962A6323B2}" srcOrd="0" destOrd="0" parTransId="{3E587EFD-E6CB-45E9-A81B-7968BF0D625B}" sibTransId="{AA93D4C0-2283-4B7C-AA52-E275646E138A}"/>
    <dgm:cxn modelId="{E40953B5-574C-475C-A6EE-92AA32015A22}" srcId="{2F161417-5A8D-470A-81D8-55173269C1DE}" destId="{B0D1B120-E5E0-4A01-80D8-F6680B54C323}" srcOrd="0" destOrd="0" parTransId="{C3E47248-34E3-4609-B370-11508CD65008}" sibTransId="{738A600A-422D-43AB-A4A1-A02D05AF23D3}"/>
    <dgm:cxn modelId="{2C2151CA-6935-44DE-ADE2-A5484F931C8A}" srcId="{A82337E3-3C82-4709-9515-FD962A6323B2}" destId="{E5E3901B-01E6-4FB0-B93B-3D712B50EB26}" srcOrd="0" destOrd="0" parTransId="{472B92E0-41A7-4AF4-8F9B-089E546DB378}" sibTransId="{F9BA1E21-02CE-4466-A66C-AD7A0DEEE03A}"/>
    <dgm:cxn modelId="{45C49CE8-4B61-4669-A7FF-0D50E8F550C2}" srcId="{B0D1B120-E5E0-4A01-80D8-F6680B54C323}" destId="{C1241F9C-28EB-43D4-B0A9-D36DC467CB62}" srcOrd="1" destOrd="0" parTransId="{123E9C22-E224-43E5-90FF-245F68852408}" sibTransId="{DA613A88-DFD9-4A7E-8D45-16344740759D}"/>
    <dgm:cxn modelId="{A2D10D17-C10B-4752-B54B-CB9840A5186F}" type="presParOf" srcId="{35C54F85-AD58-41C5-BB29-5C652EE5219D}" destId="{1A3F5AB1-DBD0-4EC4-88A2-E47474C62E9E}" srcOrd="0" destOrd="0" presId="urn:microsoft.com/office/officeart/2005/8/layout/hierarchy4"/>
    <dgm:cxn modelId="{4AB25B61-2E25-4144-B8FE-590F23AA95F9}" type="presParOf" srcId="{1A3F5AB1-DBD0-4EC4-88A2-E47474C62E9E}" destId="{B069AAD2-50DC-4240-B754-3E660D2C5806}" srcOrd="0" destOrd="0" presId="urn:microsoft.com/office/officeart/2005/8/layout/hierarchy4"/>
    <dgm:cxn modelId="{D1C85B07-229E-4E4B-BA74-8C7997836046}" type="presParOf" srcId="{1A3F5AB1-DBD0-4EC4-88A2-E47474C62E9E}" destId="{54C62DCC-0F46-4A78-BC52-D7F406FA9C7E}" srcOrd="1" destOrd="0" presId="urn:microsoft.com/office/officeart/2005/8/layout/hierarchy4"/>
    <dgm:cxn modelId="{B1FE013C-C94B-487A-8BB8-D12DE608656B}" type="presParOf" srcId="{1A3F5AB1-DBD0-4EC4-88A2-E47474C62E9E}" destId="{679898EF-C749-48E3-99F2-4DAE25CC1A10}" srcOrd="2" destOrd="0" presId="urn:microsoft.com/office/officeart/2005/8/layout/hierarchy4"/>
    <dgm:cxn modelId="{95E275AB-A106-49E5-BFDB-D746862F5FED}" type="presParOf" srcId="{679898EF-C749-48E3-99F2-4DAE25CC1A10}" destId="{9435B070-7313-4274-B562-42FC554114D5}" srcOrd="0" destOrd="0" presId="urn:microsoft.com/office/officeart/2005/8/layout/hierarchy4"/>
    <dgm:cxn modelId="{3A3AC186-E360-44F5-A427-2B2B8697A69B}" type="presParOf" srcId="{9435B070-7313-4274-B562-42FC554114D5}" destId="{5664F625-FFC8-43FD-88B5-ACA09C7A2537}" srcOrd="0" destOrd="0" presId="urn:microsoft.com/office/officeart/2005/8/layout/hierarchy4"/>
    <dgm:cxn modelId="{82CDF1C3-76B5-4284-AD42-7405873D3D66}" type="presParOf" srcId="{9435B070-7313-4274-B562-42FC554114D5}" destId="{A240AFDF-B81B-4769-9E54-9D35B09CB580}" srcOrd="1" destOrd="0" presId="urn:microsoft.com/office/officeart/2005/8/layout/hierarchy4"/>
    <dgm:cxn modelId="{E04D43A6-1BD5-43C5-A12E-91185D971F53}" type="presParOf" srcId="{9435B070-7313-4274-B562-42FC554114D5}" destId="{2C31936E-0D2A-48D4-9901-3F106716A92F}" srcOrd="2" destOrd="0" presId="urn:microsoft.com/office/officeart/2005/8/layout/hierarchy4"/>
    <dgm:cxn modelId="{B233DE5F-AFD0-407C-9669-B5D50CEE782F}" type="presParOf" srcId="{2C31936E-0D2A-48D4-9901-3F106716A92F}" destId="{199E938E-6361-4E42-9993-15C71A261B82}" srcOrd="0" destOrd="0" presId="urn:microsoft.com/office/officeart/2005/8/layout/hierarchy4"/>
    <dgm:cxn modelId="{45F0C546-F0B1-492A-9CBF-D06B50F2FD1A}" type="presParOf" srcId="{199E938E-6361-4E42-9993-15C71A261B82}" destId="{CF9BFDB0-1CD9-41F5-B5F1-9F51B56898E9}" srcOrd="0" destOrd="0" presId="urn:microsoft.com/office/officeart/2005/8/layout/hierarchy4"/>
    <dgm:cxn modelId="{3D0FF502-B060-42FB-B21F-AD8127ED03E1}" type="presParOf" srcId="{199E938E-6361-4E42-9993-15C71A261B82}" destId="{B4FAD358-2AF6-4444-9D6B-54876AB3D8F0}" srcOrd="1" destOrd="0" presId="urn:microsoft.com/office/officeart/2005/8/layout/hierarchy4"/>
    <dgm:cxn modelId="{66EBFD22-9C48-460A-AF41-15A73DB84AD3}" type="presParOf" srcId="{679898EF-C749-48E3-99F2-4DAE25CC1A10}" destId="{78DCDD76-63A5-44BB-AA7F-805098C5EADA}" srcOrd="1" destOrd="0" presId="urn:microsoft.com/office/officeart/2005/8/layout/hierarchy4"/>
    <dgm:cxn modelId="{9F242C98-A974-42F4-805A-7453B867CBF6}" type="presParOf" srcId="{679898EF-C749-48E3-99F2-4DAE25CC1A10}" destId="{5C52FD94-4C41-4BA4-BF77-BB8662B2F69D}" srcOrd="2" destOrd="0" presId="urn:microsoft.com/office/officeart/2005/8/layout/hierarchy4"/>
    <dgm:cxn modelId="{ECADF28F-AFC1-4530-8E47-191A99BDCCE3}" type="presParOf" srcId="{5C52FD94-4C41-4BA4-BF77-BB8662B2F69D}" destId="{B9EDA7A3-29EC-4EF3-B613-A9DA62561CF6}" srcOrd="0" destOrd="0" presId="urn:microsoft.com/office/officeart/2005/8/layout/hierarchy4"/>
    <dgm:cxn modelId="{44D19C9C-E732-4365-8E92-A3B4BF52D2F5}" type="presParOf" srcId="{5C52FD94-4C41-4BA4-BF77-BB8662B2F69D}" destId="{8BAE6409-BE76-4424-AD9E-43F0985A696D}" srcOrd="1" destOrd="0" presId="urn:microsoft.com/office/officeart/2005/8/layout/hierarchy4"/>
    <dgm:cxn modelId="{19D7ADD6-88DF-4FEB-AAA4-51C732F3EF6E}" type="presParOf" srcId="{5C52FD94-4C41-4BA4-BF77-BB8662B2F69D}" destId="{55EC2BC1-7E11-47E4-9502-E9F7EC8E147F}" srcOrd="2" destOrd="0" presId="urn:microsoft.com/office/officeart/2005/8/layout/hierarchy4"/>
    <dgm:cxn modelId="{9A6FEE32-8E15-418C-973F-AFE3115F6A36}" type="presParOf" srcId="{55EC2BC1-7E11-47E4-9502-E9F7EC8E147F}" destId="{CDE35FF9-EF59-4289-95C6-6B87FB4CA7A1}" srcOrd="0" destOrd="0" presId="urn:microsoft.com/office/officeart/2005/8/layout/hierarchy4"/>
    <dgm:cxn modelId="{E614B530-DD7E-4D69-94EB-AA25B636A890}" type="presParOf" srcId="{CDE35FF9-EF59-4289-95C6-6B87FB4CA7A1}" destId="{9FF27F75-DA39-4C2D-B2A0-6DC190D50D09}" srcOrd="0" destOrd="0" presId="urn:microsoft.com/office/officeart/2005/8/layout/hierarchy4"/>
    <dgm:cxn modelId="{DADAC1E6-1A6C-47D3-821E-1B00C3A86AD4}" type="presParOf" srcId="{CDE35FF9-EF59-4289-95C6-6B87FB4CA7A1}" destId="{579838FC-EC22-4605-B5BB-8A2F9FE6CA5E}" srcOrd="1" destOrd="0" presId="urn:microsoft.com/office/officeart/2005/8/layout/hierarchy4"/>
    <dgm:cxn modelId="{69A87B98-EDB8-4EF6-85FB-B21B2A5F1A58}" type="presParOf" srcId="{679898EF-C749-48E3-99F2-4DAE25CC1A10}" destId="{F3A0200D-8C44-4992-BD93-52FF2917027B}" srcOrd="3" destOrd="0" presId="urn:microsoft.com/office/officeart/2005/8/layout/hierarchy4"/>
    <dgm:cxn modelId="{3C60A2B0-006F-4A9F-8AAC-21EFC284DBD0}" type="presParOf" srcId="{679898EF-C749-48E3-99F2-4DAE25CC1A10}" destId="{DBB945DB-018A-4293-9791-1EF84CA66B1C}" srcOrd="4" destOrd="0" presId="urn:microsoft.com/office/officeart/2005/8/layout/hierarchy4"/>
    <dgm:cxn modelId="{6D577185-ECA2-457E-A771-257C6921B6E6}" type="presParOf" srcId="{DBB945DB-018A-4293-9791-1EF84CA66B1C}" destId="{09AE3C94-B583-4551-A6CC-C5B22869EC94}" srcOrd="0" destOrd="0" presId="urn:microsoft.com/office/officeart/2005/8/layout/hierarchy4"/>
    <dgm:cxn modelId="{AAE0A521-F2BB-4E78-97EA-56D0254CD583}" type="presParOf" srcId="{DBB945DB-018A-4293-9791-1EF84CA66B1C}" destId="{CA310B5A-EA43-47F5-8CFD-43C9C2506B2C}" srcOrd="1" destOrd="0" presId="urn:microsoft.com/office/officeart/2005/8/layout/hierarchy4"/>
    <dgm:cxn modelId="{47D8387F-AD78-49FB-B4EE-CD831FB1E920}" type="presParOf" srcId="{DBB945DB-018A-4293-9791-1EF84CA66B1C}" destId="{96BEB760-7776-4393-8C1F-EF30164A69AA}" srcOrd="2" destOrd="0" presId="urn:microsoft.com/office/officeart/2005/8/layout/hierarchy4"/>
    <dgm:cxn modelId="{B7DFFF6D-9D0E-4BD2-8B81-1214A7C16684}" type="presParOf" srcId="{96BEB760-7776-4393-8C1F-EF30164A69AA}" destId="{99A2FFEB-247D-4322-BA2B-7CA320574A01}" srcOrd="0" destOrd="0" presId="urn:microsoft.com/office/officeart/2005/8/layout/hierarchy4"/>
    <dgm:cxn modelId="{CAA4B92C-947A-44DC-868E-1F3E6F03E509}" type="presParOf" srcId="{99A2FFEB-247D-4322-BA2B-7CA320574A01}" destId="{7D1A272A-BA07-43D0-888A-660D75254CB3}" srcOrd="0" destOrd="0" presId="urn:microsoft.com/office/officeart/2005/8/layout/hierarchy4"/>
    <dgm:cxn modelId="{D603DCED-4AEE-47B6-8AB3-C399ACEF332C}" type="presParOf" srcId="{99A2FFEB-247D-4322-BA2B-7CA320574A01}" destId="{5FFAAD91-CDA5-4966-8827-24CAF51A89B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161417-5A8D-470A-81D8-55173269C1DE}" type="doc">
      <dgm:prSet loTypeId="urn:microsoft.com/office/officeart/2005/8/layout/hierarchy4" loCatId="list" qsTypeId="urn:microsoft.com/office/officeart/2005/8/quickstyle/simple5" qsCatId="simple" csTypeId="urn:microsoft.com/office/officeart/2005/8/colors/accent2_5" csCatId="accent2" phldr="1"/>
      <dgm:spPr/>
      <dgm:t>
        <a:bodyPr/>
        <a:lstStyle/>
        <a:p>
          <a:endParaRPr lang="lv-LV"/>
        </a:p>
      </dgm:t>
    </dgm:pt>
    <dgm:pt modelId="{A82337E3-3C82-4709-9515-FD962A6323B2}">
      <dgm:prSet phldrT="[Text]"/>
      <dgm:spPr/>
      <dgm:t>
        <a:bodyPr/>
        <a:lstStyle/>
        <a:p>
          <a:r>
            <a:rPr lang="lv-LV" dirty="0">
              <a:latin typeface="+mn-lt"/>
            </a:rPr>
            <a:t>2022. gadam </a:t>
          </a:r>
          <a:endParaRPr lang="lv-LV" dirty="0"/>
        </a:p>
      </dgm:t>
    </dgm:pt>
    <dgm:pt modelId="{3E587EFD-E6CB-45E9-A81B-7968BF0D625B}" type="parTrans" cxnId="{BD21FFAD-D61E-4FFA-80B1-2C59AAA98CBE}">
      <dgm:prSet/>
      <dgm:spPr/>
      <dgm:t>
        <a:bodyPr/>
        <a:lstStyle/>
        <a:p>
          <a:endParaRPr lang="lv-LV"/>
        </a:p>
      </dgm:t>
    </dgm:pt>
    <dgm:pt modelId="{AA93D4C0-2283-4B7C-AA52-E275646E138A}" type="sibTrans" cxnId="{BD21FFAD-D61E-4FFA-80B1-2C59AAA98CBE}">
      <dgm:prSet/>
      <dgm:spPr/>
      <dgm:t>
        <a:bodyPr/>
        <a:lstStyle/>
        <a:p>
          <a:endParaRPr lang="lv-LV"/>
        </a:p>
      </dgm:t>
    </dgm:pt>
    <dgm:pt modelId="{E5E3901B-01E6-4FB0-B93B-3D712B50EB26}">
      <dgm:prSet phldrT="[Text]"/>
      <dgm:spPr/>
      <dgm:t>
        <a:bodyPr/>
        <a:lstStyle/>
        <a:p>
          <a:r>
            <a:rPr lang="lv-LV" b="1" dirty="0"/>
            <a:t>529,0</a:t>
          </a:r>
        </a:p>
      </dgm:t>
    </dgm:pt>
    <dgm:pt modelId="{472B92E0-41A7-4AF4-8F9B-089E546DB378}" type="parTrans" cxnId="{2C2151CA-6935-44DE-ADE2-A5484F931C8A}">
      <dgm:prSet/>
      <dgm:spPr/>
      <dgm:t>
        <a:bodyPr/>
        <a:lstStyle/>
        <a:p>
          <a:endParaRPr lang="lv-LV"/>
        </a:p>
      </dgm:t>
    </dgm:pt>
    <dgm:pt modelId="{F9BA1E21-02CE-4466-A66C-AD7A0DEEE03A}" type="sibTrans" cxnId="{2C2151CA-6935-44DE-ADE2-A5484F931C8A}">
      <dgm:prSet/>
      <dgm:spPr/>
      <dgm:t>
        <a:bodyPr/>
        <a:lstStyle/>
        <a:p>
          <a:endParaRPr lang="lv-LV"/>
        </a:p>
      </dgm:t>
    </dgm:pt>
    <dgm:pt modelId="{C1241F9C-28EB-43D4-B0A9-D36DC467CB62}">
      <dgm:prSet phldrT="[Text]"/>
      <dgm:spPr/>
      <dgm:t>
        <a:bodyPr/>
        <a:lstStyle/>
        <a:p>
          <a:r>
            <a:rPr lang="lv-LV" dirty="0">
              <a:latin typeface="+mn-lt"/>
            </a:rPr>
            <a:t>2023. gadam </a:t>
          </a:r>
          <a:endParaRPr lang="lv-LV" dirty="0"/>
        </a:p>
      </dgm:t>
    </dgm:pt>
    <dgm:pt modelId="{123E9C22-E224-43E5-90FF-245F68852408}" type="parTrans" cxnId="{45C49CE8-4B61-4669-A7FF-0D50E8F550C2}">
      <dgm:prSet/>
      <dgm:spPr/>
      <dgm:t>
        <a:bodyPr/>
        <a:lstStyle/>
        <a:p>
          <a:endParaRPr lang="lv-LV"/>
        </a:p>
      </dgm:t>
    </dgm:pt>
    <dgm:pt modelId="{DA613A88-DFD9-4A7E-8D45-16344740759D}" type="sibTrans" cxnId="{45C49CE8-4B61-4669-A7FF-0D50E8F550C2}">
      <dgm:prSet/>
      <dgm:spPr/>
      <dgm:t>
        <a:bodyPr/>
        <a:lstStyle/>
        <a:p>
          <a:endParaRPr lang="lv-LV"/>
        </a:p>
      </dgm:t>
    </dgm:pt>
    <dgm:pt modelId="{0864038C-762B-402A-A5C2-9A7A908B41B2}">
      <dgm:prSet phldrT="[Text]"/>
      <dgm:spPr/>
      <dgm:t>
        <a:bodyPr/>
        <a:lstStyle/>
        <a:p>
          <a:r>
            <a:rPr lang="lv-LV" b="1" dirty="0"/>
            <a:t>617,1</a:t>
          </a:r>
        </a:p>
      </dgm:t>
    </dgm:pt>
    <dgm:pt modelId="{FC60FD9E-639A-411A-B41E-1149ABE0C9E4}" type="parTrans" cxnId="{7B810907-64A6-42EA-A6A2-49C31CD48A7D}">
      <dgm:prSet/>
      <dgm:spPr/>
      <dgm:t>
        <a:bodyPr/>
        <a:lstStyle/>
        <a:p>
          <a:endParaRPr lang="lv-LV"/>
        </a:p>
      </dgm:t>
    </dgm:pt>
    <dgm:pt modelId="{EC355A8D-68AC-404C-8366-29D4C55386EB}" type="sibTrans" cxnId="{7B810907-64A6-42EA-A6A2-49C31CD48A7D}">
      <dgm:prSet/>
      <dgm:spPr/>
      <dgm:t>
        <a:bodyPr/>
        <a:lstStyle/>
        <a:p>
          <a:endParaRPr lang="lv-LV"/>
        </a:p>
      </dgm:t>
    </dgm:pt>
    <dgm:pt modelId="{BC1E8B49-72A0-44CE-8979-CB13891605F8}">
      <dgm:prSet phldrT="[Text]"/>
      <dgm:spPr/>
      <dgm:t>
        <a:bodyPr/>
        <a:lstStyle/>
        <a:p>
          <a:r>
            <a:rPr lang="lv-LV" dirty="0">
              <a:latin typeface="+mn-lt"/>
            </a:rPr>
            <a:t>2024. gadam </a:t>
          </a:r>
          <a:endParaRPr lang="lv-LV" dirty="0"/>
        </a:p>
      </dgm:t>
    </dgm:pt>
    <dgm:pt modelId="{04571800-8F6D-451C-929C-F07D7C53560E}" type="parTrans" cxnId="{892ABD23-2F0F-475D-833A-B217D1D77948}">
      <dgm:prSet/>
      <dgm:spPr/>
      <dgm:t>
        <a:bodyPr/>
        <a:lstStyle/>
        <a:p>
          <a:endParaRPr lang="lv-LV"/>
        </a:p>
      </dgm:t>
    </dgm:pt>
    <dgm:pt modelId="{CF0C022F-4BFA-4121-BDEB-3476CA1FED26}" type="sibTrans" cxnId="{892ABD23-2F0F-475D-833A-B217D1D77948}">
      <dgm:prSet/>
      <dgm:spPr/>
      <dgm:t>
        <a:bodyPr/>
        <a:lstStyle/>
        <a:p>
          <a:endParaRPr lang="lv-LV"/>
        </a:p>
      </dgm:t>
    </dgm:pt>
    <dgm:pt modelId="{B7244AD2-8F52-493A-87A6-45B43F1BA934}">
      <dgm:prSet phldrT="[Text]"/>
      <dgm:spPr/>
      <dgm:t>
        <a:bodyPr/>
        <a:lstStyle/>
        <a:p>
          <a:r>
            <a:rPr lang="lv-LV" b="1" dirty="0"/>
            <a:t>718,0</a:t>
          </a:r>
        </a:p>
      </dgm:t>
    </dgm:pt>
    <dgm:pt modelId="{3526E457-BB50-4EC9-933E-C1E1A4E03ACC}" type="parTrans" cxnId="{38BF325A-A250-40DE-B5B6-DFCD9ADF8455}">
      <dgm:prSet/>
      <dgm:spPr/>
      <dgm:t>
        <a:bodyPr/>
        <a:lstStyle/>
        <a:p>
          <a:endParaRPr lang="lv-LV"/>
        </a:p>
      </dgm:t>
    </dgm:pt>
    <dgm:pt modelId="{054A1A0D-3972-445C-9C5F-556BA8F33BF1}" type="sibTrans" cxnId="{38BF325A-A250-40DE-B5B6-DFCD9ADF8455}">
      <dgm:prSet/>
      <dgm:spPr/>
      <dgm:t>
        <a:bodyPr/>
        <a:lstStyle/>
        <a:p>
          <a:endParaRPr lang="lv-LV"/>
        </a:p>
      </dgm:t>
    </dgm:pt>
    <dgm:pt modelId="{B0D1B120-E5E0-4A01-80D8-F6680B54C323}">
      <dgm:prSet phldrT="[Text]"/>
      <dgm:spPr/>
      <dgm:t>
        <a:bodyPr/>
        <a:lstStyle/>
        <a:p>
          <a:r>
            <a:rPr lang="lv-LV" b="1" dirty="0">
              <a:latin typeface="+mn-lt"/>
            </a:rPr>
            <a:t>t.sk. Stratēģiski un taktiski pamatotāki priekšlikumi, milj. €</a:t>
          </a:r>
          <a:r>
            <a:rPr lang="lv-LV" b="1" i="0" u="none" strike="noStrike" dirty="0">
              <a:solidFill>
                <a:schemeClr val="tx1"/>
              </a:solidFill>
              <a:effectLst/>
              <a:latin typeface="+mn-lt"/>
              <a:ea typeface="+mn-ea"/>
              <a:cs typeface="+mn-cs"/>
            </a:rPr>
            <a:t> </a:t>
          </a:r>
          <a:endParaRPr lang="lv-LV" dirty="0"/>
        </a:p>
      </dgm:t>
    </dgm:pt>
    <dgm:pt modelId="{C3E47248-34E3-4609-B370-11508CD65008}" type="parTrans" cxnId="{E40953B5-574C-475C-A6EE-92AA32015A22}">
      <dgm:prSet/>
      <dgm:spPr/>
      <dgm:t>
        <a:bodyPr/>
        <a:lstStyle/>
        <a:p>
          <a:endParaRPr lang="lv-LV"/>
        </a:p>
      </dgm:t>
    </dgm:pt>
    <dgm:pt modelId="{738A600A-422D-43AB-A4A1-A02D05AF23D3}" type="sibTrans" cxnId="{E40953B5-574C-475C-A6EE-92AA32015A22}">
      <dgm:prSet/>
      <dgm:spPr/>
      <dgm:t>
        <a:bodyPr/>
        <a:lstStyle/>
        <a:p>
          <a:endParaRPr lang="lv-LV"/>
        </a:p>
      </dgm:t>
    </dgm:pt>
    <dgm:pt modelId="{5D9AB57A-FC61-4292-BE4B-9C8B27338D4A}">
      <dgm:prSet phldrT="[Text]"/>
      <dgm:spPr/>
      <dgm:t>
        <a:bodyPr/>
        <a:lstStyle/>
        <a:p>
          <a:r>
            <a:rPr lang="lv-LV" b="1" dirty="0"/>
            <a:t>79%</a:t>
          </a:r>
        </a:p>
      </dgm:t>
    </dgm:pt>
    <dgm:pt modelId="{2562404D-39C6-41CE-8C92-6DB112AB38FC}" type="parTrans" cxnId="{9F1695B4-C18B-4F1E-862B-B7F1FCDBC91E}">
      <dgm:prSet/>
      <dgm:spPr/>
      <dgm:t>
        <a:bodyPr/>
        <a:lstStyle/>
        <a:p>
          <a:endParaRPr lang="lv-LV"/>
        </a:p>
      </dgm:t>
    </dgm:pt>
    <dgm:pt modelId="{E2AA12FD-9C76-4CB2-97B5-D971E9E05707}" type="sibTrans" cxnId="{9F1695B4-C18B-4F1E-862B-B7F1FCDBC91E}">
      <dgm:prSet/>
      <dgm:spPr/>
      <dgm:t>
        <a:bodyPr/>
        <a:lstStyle/>
        <a:p>
          <a:endParaRPr lang="lv-LV"/>
        </a:p>
      </dgm:t>
    </dgm:pt>
    <dgm:pt modelId="{39F03977-C7C8-42B8-B969-0FFEADD2B28E}">
      <dgm:prSet phldrT="[Text]"/>
      <dgm:spPr/>
      <dgm:t>
        <a:bodyPr/>
        <a:lstStyle/>
        <a:p>
          <a:r>
            <a:rPr lang="lv-LV" b="1" dirty="0"/>
            <a:t>75%</a:t>
          </a:r>
        </a:p>
      </dgm:t>
    </dgm:pt>
    <dgm:pt modelId="{282557BC-C2F7-4C90-BF50-296F800A070F}" type="parTrans" cxnId="{AB9B1E70-D9AF-49B5-958E-1E8982C6BAC9}">
      <dgm:prSet/>
      <dgm:spPr/>
      <dgm:t>
        <a:bodyPr/>
        <a:lstStyle/>
        <a:p>
          <a:endParaRPr lang="lv-LV"/>
        </a:p>
      </dgm:t>
    </dgm:pt>
    <dgm:pt modelId="{59AD7D7E-B96A-48CB-B7DE-3F7C1840B6EA}" type="sibTrans" cxnId="{AB9B1E70-D9AF-49B5-958E-1E8982C6BAC9}">
      <dgm:prSet/>
      <dgm:spPr/>
      <dgm:t>
        <a:bodyPr/>
        <a:lstStyle/>
        <a:p>
          <a:endParaRPr lang="lv-LV"/>
        </a:p>
      </dgm:t>
    </dgm:pt>
    <dgm:pt modelId="{7B937BA6-4C6D-489D-9DE4-5C9997FE06F4}">
      <dgm:prSet phldrT="[Text]"/>
      <dgm:spPr/>
      <dgm:t>
        <a:bodyPr/>
        <a:lstStyle/>
        <a:p>
          <a:r>
            <a:rPr lang="lv-LV" b="1" dirty="0"/>
            <a:t>82%</a:t>
          </a:r>
        </a:p>
      </dgm:t>
    </dgm:pt>
    <dgm:pt modelId="{6F7A4BFC-E549-440F-8C05-6FACB0DA6510}" type="parTrans" cxnId="{7BC95CE6-02FA-44F5-95A8-30A368138FE1}">
      <dgm:prSet/>
      <dgm:spPr/>
      <dgm:t>
        <a:bodyPr/>
        <a:lstStyle/>
        <a:p>
          <a:endParaRPr lang="lv-LV"/>
        </a:p>
      </dgm:t>
    </dgm:pt>
    <dgm:pt modelId="{8CE5E930-7B50-4589-8E5B-C5DABC086176}" type="sibTrans" cxnId="{7BC95CE6-02FA-44F5-95A8-30A368138FE1}">
      <dgm:prSet/>
      <dgm:spPr/>
      <dgm:t>
        <a:bodyPr/>
        <a:lstStyle/>
        <a:p>
          <a:endParaRPr lang="lv-LV"/>
        </a:p>
      </dgm:t>
    </dgm:pt>
    <dgm:pt modelId="{35C54F85-AD58-41C5-BB29-5C652EE5219D}" type="pres">
      <dgm:prSet presAssocID="{2F161417-5A8D-470A-81D8-55173269C1DE}" presName="Name0" presStyleCnt="0">
        <dgm:presLayoutVars>
          <dgm:chPref val="1"/>
          <dgm:dir/>
          <dgm:animOne val="branch"/>
          <dgm:animLvl val="lvl"/>
          <dgm:resizeHandles/>
        </dgm:presLayoutVars>
      </dgm:prSet>
      <dgm:spPr/>
    </dgm:pt>
    <dgm:pt modelId="{1A3F5AB1-DBD0-4EC4-88A2-E47474C62E9E}" type="pres">
      <dgm:prSet presAssocID="{B0D1B120-E5E0-4A01-80D8-F6680B54C323}" presName="vertOne" presStyleCnt="0"/>
      <dgm:spPr/>
    </dgm:pt>
    <dgm:pt modelId="{B069AAD2-50DC-4240-B754-3E660D2C5806}" type="pres">
      <dgm:prSet presAssocID="{B0D1B120-E5E0-4A01-80D8-F6680B54C323}" presName="txOne" presStyleLbl="node0" presStyleIdx="0" presStyleCnt="1" custLinFactNeighborY="-8251">
        <dgm:presLayoutVars>
          <dgm:chPref val="3"/>
        </dgm:presLayoutVars>
      </dgm:prSet>
      <dgm:spPr/>
    </dgm:pt>
    <dgm:pt modelId="{54C62DCC-0F46-4A78-BC52-D7F406FA9C7E}" type="pres">
      <dgm:prSet presAssocID="{B0D1B120-E5E0-4A01-80D8-F6680B54C323}" presName="parTransOne" presStyleCnt="0"/>
      <dgm:spPr/>
    </dgm:pt>
    <dgm:pt modelId="{679898EF-C749-48E3-99F2-4DAE25CC1A10}" type="pres">
      <dgm:prSet presAssocID="{B0D1B120-E5E0-4A01-80D8-F6680B54C323}" presName="horzOne" presStyleCnt="0"/>
      <dgm:spPr/>
    </dgm:pt>
    <dgm:pt modelId="{9435B070-7313-4274-B562-42FC554114D5}" type="pres">
      <dgm:prSet presAssocID="{A82337E3-3C82-4709-9515-FD962A6323B2}" presName="vertTwo" presStyleCnt="0"/>
      <dgm:spPr/>
    </dgm:pt>
    <dgm:pt modelId="{5664F625-FFC8-43FD-88B5-ACA09C7A2537}" type="pres">
      <dgm:prSet presAssocID="{A82337E3-3C82-4709-9515-FD962A6323B2}" presName="txTwo" presStyleLbl="node2" presStyleIdx="0" presStyleCnt="3">
        <dgm:presLayoutVars>
          <dgm:chPref val="3"/>
        </dgm:presLayoutVars>
      </dgm:prSet>
      <dgm:spPr/>
    </dgm:pt>
    <dgm:pt modelId="{A240AFDF-B81B-4769-9E54-9D35B09CB580}" type="pres">
      <dgm:prSet presAssocID="{A82337E3-3C82-4709-9515-FD962A6323B2}" presName="parTransTwo" presStyleCnt="0"/>
      <dgm:spPr/>
    </dgm:pt>
    <dgm:pt modelId="{2C31936E-0D2A-48D4-9901-3F106716A92F}" type="pres">
      <dgm:prSet presAssocID="{A82337E3-3C82-4709-9515-FD962A6323B2}" presName="horzTwo" presStyleCnt="0"/>
      <dgm:spPr/>
    </dgm:pt>
    <dgm:pt modelId="{199E938E-6361-4E42-9993-15C71A261B82}" type="pres">
      <dgm:prSet presAssocID="{E5E3901B-01E6-4FB0-B93B-3D712B50EB26}" presName="vertThree" presStyleCnt="0"/>
      <dgm:spPr/>
    </dgm:pt>
    <dgm:pt modelId="{CF9BFDB0-1CD9-41F5-B5F1-9F51B56898E9}" type="pres">
      <dgm:prSet presAssocID="{E5E3901B-01E6-4FB0-B93B-3D712B50EB26}" presName="txThree" presStyleLbl="node3" presStyleIdx="0" presStyleCnt="3">
        <dgm:presLayoutVars>
          <dgm:chPref val="3"/>
        </dgm:presLayoutVars>
      </dgm:prSet>
      <dgm:spPr/>
    </dgm:pt>
    <dgm:pt modelId="{E89EA121-5168-48B1-ABA7-7857CE14AD17}" type="pres">
      <dgm:prSet presAssocID="{E5E3901B-01E6-4FB0-B93B-3D712B50EB26}" presName="parTransThree" presStyleCnt="0"/>
      <dgm:spPr/>
    </dgm:pt>
    <dgm:pt modelId="{B4FAD358-2AF6-4444-9D6B-54876AB3D8F0}" type="pres">
      <dgm:prSet presAssocID="{E5E3901B-01E6-4FB0-B93B-3D712B50EB26}" presName="horzThree" presStyleCnt="0"/>
      <dgm:spPr/>
    </dgm:pt>
    <dgm:pt modelId="{873080C0-B2B7-4979-9A84-8D80F4EA84E4}" type="pres">
      <dgm:prSet presAssocID="{39F03977-C7C8-42B8-B969-0FFEADD2B28E}" presName="vertFour" presStyleCnt="0">
        <dgm:presLayoutVars>
          <dgm:chPref val="3"/>
        </dgm:presLayoutVars>
      </dgm:prSet>
      <dgm:spPr/>
    </dgm:pt>
    <dgm:pt modelId="{3461BE12-E1BB-4758-8071-84D43A9FB77C}" type="pres">
      <dgm:prSet presAssocID="{39F03977-C7C8-42B8-B969-0FFEADD2B28E}" presName="txFour" presStyleLbl="node4" presStyleIdx="0" presStyleCnt="3">
        <dgm:presLayoutVars>
          <dgm:chPref val="3"/>
        </dgm:presLayoutVars>
      </dgm:prSet>
      <dgm:spPr/>
    </dgm:pt>
    <dgm:pt modelId="{5FA75B88-F4F0-489D-9308-2A5A9453828A}" type="pres">
      <dgm:prSet presAssocID="{39F03977-C7C8-42B8-B969-0FFEADD2B28E}" presName="horzFour" presStyleCnt="0"/>
      <dgm:spPr/>
    </dgm:pt>
    <dgm:pt modelId="{78DCDD76-63A5-44BB-AA7F-805098C5EADA}" type="pres">
      <dgm:prSet presAssocID="{AA93D4C0-2283-4B7C-AA52-E275646E138A}" presName="sibSpaceTwo" presStyleCnt="0"/>
      <dgm:spPr/>
    </dgm:pt>
    <dgm:pt modelId="{5C52FD94-4C41-4BA4-BF77-BB8662B2F69D}" type="pres">
      <dgm:prSet presAssocID="{C1241F9C-28EB-43D4-B0A9-D36DC467CB62}" presName="vertTwo" presStyleCnt="0"/>
      <dgm:spPr/>
    </dgm:pt>
    <dgm:pt modelId="{B9EDA7A3-29EC-4EF3-B613-A9DA62561CF6}" type="pres">
      <dgm:prSet presAssocID="{C1241F9C-28EB-43D4-B0A9-D36DC467CB62}" presName="txTwo" presStyleLbl="node2" presStyleIdx="1" presStyleCnt="3">
        <dgm:presLayoutVars>
          <dgm:chPref val="3"/>
        </dgm:presLayoutVars>
      </dgm:prSet>
      <dgm:spPr/>
    </dgm:pt>
    <dgm:pt modelId="{8BAE6409-BE76-4424-AD9E-43F0985A696D}" type="pres">
      <dgm:prSet presAssocID="{C1241F9C-28EB-43D4-B0A9-D36DC467CB62}" presName="parTransTwo" presStyleCnt="0"/>
      <dgm:spPr/>
    </dgm:pt>
    <dgm:pt modelId="{55EC2BC1-7E11-47E4-9502-E9F7EC8E147F}" type="pres">
      <dgm:prSet presAssocID="{C1241F9C-28EB-43D4-B0A9-D36DC467CB62}" presName="horzTwo" presStyleCnt="0"/>
      <dgm:spPr/>
    </dgm:pt>
    <dgm:pt modelId="{CDE35FF9-EF59-4289-95C6-6B87FB4CA7A1}" type="pres">
      <dgm:prSet presAssocID="{0864038C-762B-402A-A5C2-9A7A908B41B2}" presName="vertThree" presStyleCnt="0"/>
      <dgm:spPr/>
    </dgm:pt>
    <dgm:pt modelId="{9FF27F75-DA39-4C2D-B2A0-6DC190D50D09}" type="pres">
      <dgm:prSet presAssocID="{0864038C-762B-402A-A5C2-9A7A908B41B2}" presName="txThree" presStyleLbl="node3" presStyleIdx="1" presStyleCnt="3">
        <dgm:presLayoutVars>
          <dgm:chPref val="3"/>
        </dgm:presLayoutVars>
      </dgm:prSet>
      <dgm:spPr/>
    </dgm:pt>
    <dgm:pt modelId="{75FF8A6C-A348-4D36-B411-1D0BFE0EC1D6}" type="pres">
      <dgm:prSet presAssocID="{0864038C-762B-402A-A5C2-9A7A908B41B2}" presName="parTransThree" presStyleCnt="0"/>
      <dgm:spPr/>
    </dgm:pt>
    <dgm:pt modelId="{579838FC-EC22-4605-B5BB-8A2F9FE6CA5E}" type="pres">
      <dgm:prSet presAssocID="{0864038C-762B-402A-A5C2-9A7A908B41B2}" presName="horzThree" presStyleCnt="0"/>
      <dgm:spPr/>
    </dgm:pt>
    <dgm:pt modelId="{C084661B-EE71-4098-89F2-15CAFC011521}" type="pres">
      <dgm:prSet presAssocID="{5D9AB57A-FC61-4292-BE4B-9C8B27338D4A}" presName="vertFour" presStyleCnt="0">
        <dgm:presLayoutVars>
          <dgm:chPref val="3"/>
        </dgm:presLayoutVars>
      </dgm:prSet>
      <dgm:spPr/>
    </dgm:pt>
    <dgm:pt modelId="{A3717FDF-CF45-46C3-921A-8AF8D2518720}" type="pres">
      <dgm:prSet presAssocID="{5D9AB57A-FC61-4292-BE4B-9C8B27338D4A}" presName="txFour" presStyleLbl="node4" presStyleIdx="1" presStyleCnt="3">
        <dgm:presLayoutVars>
          <dgm:chPref val="3"/>
        </dgm:presLayoutVars>
      </dgm:prSet>
      <dgm:spPr/>
    </dgm:pt>
    <dgm:pt modelId="{EEF0D919-AA66-4B6E-A9B5-D1B0871CB401}" type="pres">
      <dgm:prSet presAssocID="{5D9AB57A-FC61-4292-BE4B-9C8B27338D4A}" presName="horzFour" presStyleCnt="0"/>
      <dgm:spPr/>
    </dgm:pt>
    <dgm:pt modelId="{F3A0200D-8C44-4992-BD93-52FF2917027B}" type="pres">
      <dgm:prSet presAssocID="{DA613A88-DFD9-4A7E-8D45-16344740759D}" presName="sibSpaceTwo" presStyleCnt="0"/>
      <dgm:spPr/>
    </dgm:pt>
    <dgm:pt modelId="{DBB945DB-018A-4293-9791-1EF84CA66B1C}" type="pres">
      <dgm:prSet presAssocID="{BC1E8B49-72A0-44CE-8979-CB13891605F8}" presName="vertTwo" presStyleCnt="0"/>
      <dgm:spPr/>
    </dgm:pt>
    <dgm:pt modelId="{09AE3C94-B583-4551-A6CC-C5B22869EC94}" type="pres">
      <dgm:prSet presAssocID="{BC1E8B49-72A0-44CE-8979-CB13891605F8}" presName="txTwo" presStyleLbl="node2" presStyleIdx="2" presStyleCnt="3">
        <dgm:presLayoutVars>
          <dgm:chPref val="3"/>
        </dgm:presLayoutVars>
      </dgm:prSet>
      <dgm:spPr/>
    </dgm:pt>
    <dgm:pt modelId="{CA310B5A-EA43-47F5-8CFD-43C9C2506B2C}" type="pres">
      <dgm:prSet presAssocID="{BC1E8B49-72A0-44CE-8979-CB13891605F8}" presName="parTransTwo" presStyleCnt="0"/>
      <dgm:spPr/>
    </dgm:pt>
    <dgm:pt modelId="{96BEB760-7776-4393-8C1F-EF30164A69AA}" type="pres">
      <dgm:prSet presAssocID="{BC1E8B49-72A0-44CE-8979-CB13891605F8}" presName="horzTwo" presStyleCnt="0"/>
      <dgm:spPr/>
    </dgm:pt>
    <dgm:pt modelId="{99A2FFEB-247D-4322-BA2B-7CA320574A01}" type="pres">
      <dgm:prSet presAssocID="{B7244AD2-8F52-493A-87A6-45B43F1BA934}" presName="vertThree" presStyleCnt="0"/>
      <dgm:spPr/>
    </dgm:pt>
    <dgm:pt modelId="{7D1A272A-BA07-43D0-888A-660D75254CB3}" type="pres">
      <dgm:prSet presAssocID="{B7244AD2-8F52-493A-87A6-45B43F1BA934}" presName="txThree" presStyleLbl="node3" presStyleIdx="2" presStyleCnt="3">
        <dgm:presLayoutVars>
          <dgm:chPref val="3"/>
        </dgm:presLayoutVars>
      </dgm:prSet>
      <dgm:spPr/>
    </dgm:pt>
    <dgm:pt modelId="{BFDA1AC9-BDD8-4A34-9142-10EEBCEB960F}" type="pres">
      <dgm:prSet presAssocID="{B7244AD2-8F52-493A-87A6-45B43F1BA934}" presName="parTransThree" presStyleCnt="0"/>
      <dgm:spPr/>
    </dgm:pt>
    <dgm:pt modelId="{5FFAAD91-CDA5-4966-8827-24CAF51A89BC}" type="pres">
      <dgm:prSet presAssocID="{B7244AD2-8F52-493A-87A6-45B43F1BA934}" presName="horzThree" presStyleCnt="0"/>
      <dgm:spPr/>
    </dgm:pt>
    <dgm:pt modelId="{701B24BA-0589-4261-BBB0-B0167C5A0C23}" type="pres">
      <dgm:prSet presAssocID="{7B937BA6-4C6D-489D-9DE4-5C9997FE06F4}" presName="vertFour" presStyleCnt="0">
        <dgm:presLayoutVars>
          <dgm:chPref val="3"/>
        </dgm:presLayoutVars>
      </dgm:prSet>
      <dgm:spPr/>
    </dgm:pt>
    <dgm:pt modelId="{141C0056-E6E3-47B2-B7C8-1D46CA1684F2}" type="pres">
      <dgm:prSet presAssocID="{7B937BA6-4C6D-489D-9DE4-5C9997FE06F4}" presName="txFour" presStyleLbl="node4" presStyleIdx="2" presStyleCnt="3">
        <dgm:presLayoutVars>
          <dgm:chPref val="3"/>
        </dgm:presLayoutVars>
      </dgm:prSet>
      <dgm:spPr/>
    </dgm:pt>
    <dgm:pt modelId="{5F3C2005-6BAA-476A-A5DB-DB5112370C5C}" type="pres">
      <dgm:prSet presAssocID="{7B937BA6-4C6D-489D-9DE4-5C9997FE06F4}" presName="horzFour" presStyleCnt="0"/>
      <dgm:spPr/>
    </dgm:pt>
  </dgm:ptLst>
  <dgm:cxnLst>
    <dgm:cxn modelId="{7B810907-64A6-42EA-A6A2-49C31CD48A7D}" srcId="{C1241F9C-28EB-43D4-B0A9-D36DC467CB62}" destId="{0864038C-762B-402A-A5C2-9A7A908B41B2}" srcOrd="0" destOrd="0" parTransId="{FC60FD9E-639A-411A-B41E-1149ABE0C9E4}" sibTransId="{EC355A8D-68AC-404C-8366-29D4C55386EB}"/>
    <dgm:cxn modelId="{3DBB0B07-E399-4258-97FD-6C8181BDB01A}" type="presOf" srcId="{0864038C-762B-402A-A5C2-9A7A908B41B2}" destId="{9FF27F75-DA39-4C2D-B2A0-6DC190D50D09}" srcOrd="0" destOrd="0" presId="urn:microsoft.com/office/officeart/2005/8/layout/hierarchy4"/>
    <dgm:cxn modelId="{BAB7F61C-92E4-447A-B900-F2524D608F5F}" type="presOf" srcId="{BC1E8B49-72A0-44CE-8979-CB13891605F8}" destId="{09AE3C94-B583-4551-A6CC-C5B22869EC94}" srcOrd="0" destOrd="0" presId="urn:microsoft.com/office/officeart/2005/8/layout/hierarchy4"/>
    <dgm:cxn modelId="{892ABD23-2F0F-475D-833A-B217D1D77948}" srcId="{B0D1B120-E5E0-4A01-80D8-F6680B54C323}" destId="{BC1E8B49-72A0-44CE-8979-CB13891605F8}" srcOrd="2" destOrd="0" parTransId="{04571800-8F6D-451C-929C-F07D7C53560E}" sibTransId="{CF0C022F-4BFA-4121-BDEB-3476CA1FED26}"/>
    <dgm:cxn modelId="{FCCC5C2E-F60C-4C7D-874E-022EC941A4BF}" type="presOf" srcId="{C1241F9C-28EB-43D4-B0A9-D36DC467CB62}" destId="{B9EDA7A3-29EC-4EF3-B613-A9DA62561CF6}" srcOrd="0" destOrd="0" presId="urn:microsoft.com/office/officeart/2005/8/layout/hierarchy4"/>
    <dgm:cxn modelId="{2472B867-EECE-40FB-9491-10A288740A0E}" type="presOf" srcId="{E5E3901B-01E6-4FB0-B93B-3D712B50EB26}" destId="{CF9BFDB0-1CD9-41F5-B5F1-9F51B56898E9}" srcOrd="0" destOrd="0" presId="urn:microsoft.com/office/officeart/2005/8/layout/hierarchy4"/>
    <dgm:cxn modelId="{7B70056B-D858-4A03-B719-635EBE12E989}" type="presOf" srcId="{39F03977-C7C8-42B8-B969-0FFEADD2B28E}" destId="{3461BE12-E1BB-4758-8071-84D43A9FB77C}" srcOrd="0" destOrd="0" presId="urn:microsoft.com/office/officeart/2005/8/layout/hierarchy4"/>
    <dgm:cxn modelId="{AB9B1E70-D9AF-49B5-958E-1E8982C6BAC9}" srcId="{E5E3901B-01E6-4FB0-B93B-3D712B50EB26}" destId="{39F03977-C7C8-42B8-B969-0FFEADD2B28E}" srcOrd="0" destOrd="0" parTransId="{282557BC-C2F7-4C90-BF50-296F800A070F}" sibTransId="{59AD7D7E-B96A-48CB-B7DE-3F7C1840B6EA}"/>
    <dgm:cxn modelId="{EFC37772-E808-421A-8CB5-93D4602A2D32}" type="presOf" srcId="{B0D1B120-E5E0-4A01-80D8-F6680B54C323}" destId="{B069AAD2-50DC-4240-B754-3E660D2C5806}" srcOrd="0" destOrd="0" presId="urn:microsoft.com/office/officeart/2005/8/layout/hierarchy4"/>
    <dgm:cxn modelId="{03F53675-8FA5-416D-A0D2-8F67E90D7F26}" type="presOf" srcId="{A82337E3-3C82-4709-9515-FD962A6323B2}" destId="{5664F625-FFC8-43FD-88B5-ACA09C7A2537}" srcOrd="0" destOrd="0" presId="urn:microsoft.com/office/officeart/2005/8/layout/hierarchy4"/>
    <dgm:cxn modelId="{38BF325A-A250-40DE-B5B6-DFCD9ADF8455}" srcId="{BC1E8B49-72A0-44CE-8979-CB13891605F8}" destId="{B7244AD2-8F52-493A-87A6-45B43F1BA934}" srcOrd="0" destOrd="0" parTransId="{3526E457-BB50-4EC9-933E-C1E1A4E03ACC}" sibTransId="{054A1A0D-3972-445C-9C5F-556BA8F33BF1}"/>
    <dgm:cxn modelId="{3371AC80-AE7D-48B4-A6D4-9634BD6184C4}" type="presOf" srcId="{5D9AB57A-FC61-4292-BE4B-9C8B27338D4A}" destId="{A3717FDF-CF45-46C3-921A-8AF8D2518720}" srcOrd="0" destOrd="0" presId="urn:microsoft.com/office/officeart/2005/8/layout/hierarchy4"/>
    <dgm:cxn modelId="{488C2297-2C2B-44ED-BCFD-4F85B9608EC4}" type="presOf" srcId="{2F161417-5A8D-470A-81D8-55173269C1DE}" destId="{35C54F85-AD58-41C5-BB29-5C652EE5219D}" srcOrd="0" destOrd="0" presId="urn:microsoft.com/office/officeart/2005/8/layout/hierarchy4"/>
    <dgm:cxn modelId="{0047D697-4220-40D8-913C-4C8D7B4BD545}" type="presOf" srcId="{B7244AD2-8F52-493A-87A6-45B43F1BA934}" destId="{7D1A272A-BA07-43D0-888A-660D75254CB3}" srcOrd="0" destOrd="0" presId="urn:microsoft.com/office/officeart/2005/8/layout/hierarchy4"/>
    <dgm:cxn modelId="{BD21FFAD-D61E-4FFA-80B1-2C59AAA98CBE}" srcId="{B0D1B120-E5E0-4A01-80D8-F6680B54C323}" destId="{A82337E3-3C82-4709-9515-FD962A6323B2}" srcOrd="0" destOrd="0" parTransId="{3E587EFD-E6CB-45E9-A81B-7968BF0D625B}" sibTransId="{AA93D4C0-2283-4B7C-AA52-E275646E138A}"/>
    <dgm:cxn modelId="{9F1695B4-C18B-4F1E-862B-B7F1FCDBC91E}" srcId="{0864038C-762B-402A-A5C2-9A7A908B41B2}" destId="{5D9AB57A-FC61-4292-BE4B-9C8B27338D4A}" srcOrd="0" destOrd="0" parTransId="{2562404D-39C6-41CE-8C92-6DB112AB38FC}" sibTransId="{E2AA12FD-9C76-4CB2-97B5-D971E9E05707}"/>
    <dgm:cxn modelId="{E40953B5-574C-475C-A6EE-92AA32015A22}" srcId="{2F161417-5A8D-470A-81D8-55173269C1DE}" destId="{B0D1B120-E5E0-4A01-80D8-F6680B54C323}" srcOrd="0" destOrd="0" parTransId="{C3E47248-34E3-4609-B370-11508CD65008}" sibTransId="{738A600A-422D-43AB-A4A1-A02D05AF23D3}"/>
    <dgm:cxn modelId="{2C2151CA-6935-44DE-ADE2-A5484F931C8A}" srcId="{A82337E3-3C82-4709-9515-FD962A6323B2}" destId="{E5E3901B-01E6-4FB0-B93B-3D712B50EB26}" srcOrd="0" destOrd="0" parTransId="{472B92E0-41A7-4AF4-8F9B-089E546DB378}" sibTransId="{F9BA1E21-02CE-4466-A66C-AD7A0DEEE03A}"/>
    <dgm:cxn modelId="{7BC95CE6-02FA-44F5-95A8-30A368138FE1}" srcId="{B7244AD2-8F52-493A-87A6-45B43F1BA934}" destId="{7B937BA6-4C6D-489D-9DE4-5C9997FE06F4}" srcOrd="0" destOrd="0" parTransId="{6F7A4BFC-E549-440F-8C05-6FACB0DA6510}" sibTransId="{8CE5E930-7B50-4589-8E5B-C5DABC086176}"/>
    <dgm:cxn modelId="{45C49CE8-4B61-4669-A7FF-0D50E8F550C2}" srcId="{B0D1B120-E5E0-4A01-80D8-F6680B54C323}" destId="{C1241F9C-28EB-43D4-B0A9-D36DC467CB62}" srcOrd="1" destOrd="0" parTransId="{123E9C22-E224-43E5-90FF-245F68852408}" sibTransId="{DA613A88-DFD9-4A7E-8D45-16344740759D}"/>
    <dgm:cxn modelId="{C9D7CFF4-593A-4BF6-A872-A5368D74BC41}" type="presOf" srcId="{7B937BA6-4C6D-489D-9DE4-5C9997FE06F4}" destId="{141C0056-E6E3-47B2-B7C8-1D46CA1684F2}" srcOrd="0" destOrd="0" presId="urn:microsoft.com/office/officeart/2005/8/layout/hierarchy4"/>
    <dgm:cxn modelId="{A2D10D17-C10B-4752-B54B-CB9840A5186F}" type="presParOf" srcId="{35C54F85-AD58-41C5-BB29-5C652EE5219D}" destId="{1A3F5AB1-DBD0-4EC4-88A2-E47474C62E9E}" srcOrd="0" destOrd="0" presId="urn:microsoft.com/office/officeart/2005/8/layout/hierarchy4"/>
    <dgm:cxn modelId="{4AB25B61-2E25-4144-B8FE-590F23AA95F9}" type="presParOf" srcId="{1A3F5AB1-DBD0-4EC4-88A2-E47474C62E9E}" destId="{B069AAD2-50DC-4240-B754-3E660D2C5806}" srcOrd="0" destOrd="0" presId="urn:microsoft.com/office/officeart/2005/8/layout/hierarchy4"/>
    <dgm:cxn modelId="{D1C85B07-229E-4E4B-BA74-8C7997836046}" type="presParOf" srcId="{1A3F5AB1-DBD0-4EC4-88A2-E47474C62E9E}" destId="{54C62DCC-0F46-4A78-BC52-D7F406FA9C7E}" srcOrd="1" destOrd="0" presId="urn:microsoft.com/office/officeart/2005/8/layout/hierarchy4"/>
    <dgm:cxn modelId="{B1FE013C-C94B-487A-8BB8-D12DE608656B}" type="presParOf" srcId="{1A3F5AB1-DBD0-4EC4-88A2-E47474C62E9E}" destId="{679898EF-C749-48E3-99F2-4DAE25CC1A10}" srcOrd="2" destOrd="0" presId="urn:microsoft.com/office/officeart/2005/8/layout/hierarchy4"/>
    <dgm:cxn modelId="{95E275AB-A106-49E5-BFDB-D746862F5FED}" type="presParOf" srcId="{679898EF-C749-48E3-99F2-4DAE25CC1A10}" destId="{9435B070-7313-4274-B562-42FC554114D5}" srcOrd="0" destOrd="0" presId="urn:microsoft.com/office/officeart/2005/8/layout/hierarchy4"/>
    <dgm:cxn modelId="{3A3AC186-E360-44F5-A427-2B2B8697A69B}" type="presParOf" srcId="{9435B070-7313-4274-B562-42FC554114D5}" destId="{5664F625-FFC8-43FD-88B5-ACA09C7A2537}" srcOrd="0" destOrd="0" presId="urn:microsoft.com/office/officeart/2005/8/layout/hierarchy4"/>
    <dgm:cxn modelId="{82CDF1C3-76B5-4284-AD42-7405873D3D66}" type="presParOf" srcId="{9435B070-7313-4274-B562-42FC554114D5}" destId="{A240AFDF-B81B-4769-9E54-9D35B09CB580}" srcOrd="1" destOrd="0" presId="urn:microsoft.com/office/officeart/2005/8/layout/hierarchy4"/>
    <dgm:cxn modelId="{E04D43A6-1BD5-43C5-A12E-91185D971F53}" type="presParOf" srcId="{9435B070-7313-4274-B562-42FC554114D5}" destId="{2C31936E-0D2A-48D4-9901-3F106716A92F}" srcOrd="2" destOrd="0" presId="urn:microsoft.com/office/officeart/2005/8/layout/hierarchy4"/>
    <dgm:cxn modelId="{B233DE5F-AFD0-407C-9669-B5D50CEE782F}" type="presParOf" srcId="{2C31936E-0D2A-48D4-9901-3F106716A92F}" destId="{199E938E-6361-4E42-9993-15C71A261B82}" srcOrd="0" destOrd="0" presId="urn:microsoft.com/office/officeart/2005/8/layout/hierarchy4"/>
    <dgm:cxn modelId="{45F0C546-F0B1-492A-9CBF-D06B50F2FD1A}" type="presParOf" srcId="{199E938E-6361-4E42-9993-15C71A261B82}" destId="{CF9BFDB0-1CD9-41F5-B5F1-9F51B56898E9}" srcOrd="0" destOrd="0" presId="urn:microsoft.com/office/officeart/2005/8/layout/hierarchy4"/>
    <dgm:cxn modelId="{2D273A70-EED2-41EF-B351-6161ABBFC5CB}" type="presParOf" srcId="{199E938E-6361-4E42-9993-15C71A261B82}" destId="{E89EA121-5168-48B1-ABA7-7857CE14AD17}" srcOrd="1" destOrd="0" presId="urn:microsoft.com/office/officeart/2005/8/layout/hierarchy4"/>
    <dgm:cxn modelId="{3D0FF502-B060-42FB-B21F-AD8127ED03E1}" type="presParOf" srcId="{199E938E-6361-4E42-9993-15C71A261B82}" destId="{B4FAD358-2AF6-4444-9D6B-54876AB3D8F0}" srcOrd="2" destOrd="0" presId="urn:microsoft.com/office/officeart/2005/8/layout/hierarchy4"/>
    <dgm:cxn modelId="{D6A9C1D3-5456-4C31-A70D-C225AE02E17D}" type="presParOf" srcId="{B4FAD358-2AF6-4444-9D6B-54876AB3D8F0}" destId="{873080C0-B2B7-4979-9A84-8D80F4EA84E4}" srcOrd="0" destOrd="0" presId="urn:microsoft.com/office/officeart/2005/8/layout/hierarchy4"/>
    <dgm:cxn modelId="{1438F59B-2401-475F-A7BD-1EFEB9E3ECD1}" type="presParOf" srcId="{873080C0-B2B7-4979-9A84-8D80F4EA84E4}" destId="{3461BE12-E1BB-4758-8071-84D43A9FB77C}" srcOrd="0" destOrd="0" presId="urn:microsoft.com/office/officeart/2005/8/layout/hierarchy4"/>
    <dgm:cxn modelId="{52BEAD68-9488-4720-8A52-044D45BC9543}" type="presParOf" srcId="{873080C0-B2B7-4979-9A84-8D80F4EA84E4}" destId="{5FA75B88-F4F0-489D-9308-2A5A9453828A}" srcOrd="1" destOrd="0" presId="urn:microsoft.com/office/officeart/2005/8/layout/hierarchy4"/>
    <dgm:cxn modelId="{66EBFD22-9C48-460A-AF41-15A73DB84AD3}" type="presParOf" srcId="{679898EF-C749-48E3-99F2-4DAE25CC1A10}" destId="{78DCDD76-63A5-44BB-AA7F-805098C5EADA}" srcOrd="1" destOrd="0" presId="urn:microsoft.com/office/officeart/2005/8/layout/hierarchy4"/>
    <dgm:cxn modelId="{9F242C98-A974-42F4-805A-7453B867CBF6}" type="presParOf" srcId="{679898EF-C749-48E3-99F2-4DAE25CC1A10}" destId="{5C52FD94-4C41-4BA4-BF77-BB8662B2F69D}" srcOrd="2" destOrd="0" presId="urn:microsoft.com/office/officeart/2005/8/layout/hierarchy4"/>
    <dgm:cxn modelId="{ECADF28F-AFC1-4530-8E47-191A99BDCCE3}" type="presParOf" srcId="{5C52FD94-4C41-4BA4-BF77-BB8662B2F69D}" destId="{B9EDA7A3-29EC-4EF3-B613-A9DA62561CF6}" srcOrd="0" destOrd="0" presId="urn:microsoft.com/office/officeart/2005/8/layout/hierarchy4"/>
    <dgm:cxn modelId="{44D19C9C-E732-4365-8E92-A3B4BF52D2F5}" type="presParOf" srcId="{5C52FD94-4C41-4BA4-BF77-BB8662B2F69D}" destId="{8BAE6409-BE76-4424-AD9E-43F0985A696D}" srcOrd="1" destOrd="0" presId="urn:microsoft.com/office/officeart/2005/8/layout/hierarchy4"/>
    <dgm:cxn modelId="{19D7ADD6-88DF-4FEB-AAA4-51C732F3EF6E}" type="presParOf" srcId="{5C52FD94-4C41-4BA4-BF77-BB8662B2F69D}" destId="{55EC2BC1-7E11-47E4-9502-E9F7EC8E147F}" srcOrd="2" destOrd="0" presId="urn:microsoft.com/office/officeart/2005/8/layout/hierarchy4"/>
    <dgm:cxn modelId="{9A6FEE32-8E15-418C-973F-AFE3115F6A36}" type="presParOf" srcId="{55EC2BC1-7E11-47E4-9502-E9F7EC8E147F}" destId="{CDE35FF9-EF59-4289-95C6-6B87FB4CA7A1}" srcOrd="0" destOrd="0" presId="urn:microsoft.com/office/officeart/2005/8/layout/hierarchy4"/>
    <dgm:cxn modelId="{E614B530-DD7E-4D69-94EB-AA25B636A890}" type="presParOf" srcId="{CDE35FF9-EF59-4289-95C6-6B87FB4CA7A1}" destId="{9FF27F75-DA39-4C2D-B2A0-6DC190D50D09}" srcOrd="0" destOrd="0" presId="urn:microsoft.com/office/officeart/2005/8/layout/hierarchy4"/>
    <dgm:cxn modelId="{AD4BF538-37D8-4E01-B5D5-CAC1A9959D5A}" type="presParOf" srcId="{CDE35FF9-EF59-4289-95C6-6B87FB4CA7A1}" destId="{75FF8A6C-A348-4D36-B411-1D0BFE0EC1D6}" srcOrd="1" destOrd="0" presId="urn:microsoft.com/office/officeart/2005/8/layout/hierarchy4"/>
    <dgm:cxn modelId="{DADAC1E6-1A6C-47D3-821E-1B00C3A86AD4}" type="presParOf" srcId="{CDE35FF9-EF59-4289-95C6-6B87FB4CA7A1}" destId="{579838FC-EC22-4605-B5BB-8A2F9FE6CA5E}" srcOrd="2" destOrd="0" presId="urn:microsoft.com/office/officeart/2005/8/layout/hierarchy4"/>
    <dgm:cxn modelId="{F2FBFC8F-3D4A-40F8-9F3E-0B0BA2CF1F60}" type="presParOf" srcId="{579838FC-EC22-4605-B5BB-8A2F9FE6CA5E}" destId="{C084661B-EE71-4098-89F2-15CAFC011521}" srcOrd="0" destOrd="0" presId="urn:microsoft.com/office/officeart/2005/8/layout/hierarchy4"/>
    <dgm:cxn modelId="{083EE1F4-E02C-491B-9B8F-DECB5AEE22A0}" type="presParOf" srcId="{C084661B-EE71-4098-89F2-15CAFC011521}" destId="{A3717FDF-CF45-46C3-921A-8AF8D2518720}" srcOrd="0" destOrd="0" presId="urn:microsoft.com/office/officeart/2005/8/layout/hierarchy4"/>
    <dgm:cxn modelId="{50EE3BE9-8D78-4763-AB28-43B9F1D5F51A}" type="presParOf" srcId="{C084661B-EE71-4098-89F2-15CAFC011521}" destId="{EEF0D919-AA66-4B6E-A9B5-D1B0871CB401}" srcOrd="1" destOrd="0" presId="urn:microsoft.com/office/officeart/2005/8/layout/hierarchy4"/>
    <dgm:cxn modelId="{69A87B98-EDB8-4EF6-85FB-B21B2A5F1A58}" type="presParOf" srcId="{679898EF-C749-48E3-99F2-4DAE25CC1A10}" destId="{F3A0200D-8C44-4992-BD93-52FF2917027B}" srcOrd="3" destOrd="0" presId="urn:microsoft.com/office/officeart/2005/8/layout/hierarchy4"/>
    <dgm:cxn modelId="{3C60A2B0-006F-4A9F-8AAC-21EFC284DBD0}" type="presParOf" srcId="{679898EF-C749-48E3-99F2-4DAE25CC1A10}" destId="{DBB945DB-018A-4293-9791-1EF84CA66B1C}" srcOrd="4" destOrd="0" presId="urn:microsoft.com/office/officeart/2005/8/layout/hierarchy4"/>
    <dgm:cxn modelId="{6D577185-ECA2-457E-A771-257C6921B6E6}" type="presParOf" srcId="{DBB945DB-018A-4293-9791-1EF84CA66B1C}" destId="{09AE3C94-B583-4551-A6CC-C5B22869EC94}" srcOrd="0" destOrd="0" presId="urn:microsoft.com/office/officeart/2005/8/layout/hierarchy4"/>
    <dgm:cxn modelId="{AAE0A521-F2BB-4E78-97EA-56D0254CD583}" type="presParOf" srcId="{DBB945DB-018A-4293-9791-1EF84CA66B1C}" destId="{CA310B5A-EA43-47F5-8CFD-43C9C2506B2C}" srcOrd="1" destOrd="0" presId="urn:microsoft.com/office/officeart/2005/8/layout/hierarchy4"/>
    <dgm:cxn modelId="{47D8387F-AD78-49FB-B4EE-CD831FB1E920}" type="presParOf" srcId="{DBB945DB-018A-4293-9791-1EF84CA66B1C}" destId="{96BEB760-7776-4393-8C1F-EF30164A69AA}" srcOrd="2" destOrd="0" presId="urn:microsoft.com/office/officeart/2005/8/layout/hierarchy4"/>
    <dgm:cxn modelId="{B7DFFF6D-9D0E-4BD2-8B81-1214A7C16684}" type="presParOf" srcId="{96BEB760-7776-4393-8C1F-EF30164A69AA}" destId="{99A2FFEB-247D-4322-BA2B-7CA320574A01}" srcOrd="0" destOrd="0" presId="urn:microsoft.com/office/officeart/2005/8/layout/hierarchy4"/>
    <dgm:cxn modelId="{CAA4B92C-947A-44DC-868E-1F3E6F03E509}" type="presParOf" srcId="{99A2FFEB-247D-4322-BA2B-7CA320574A01}" destId="{7D1A272A-BA07-43D0-888A-660D75254CB3}" srcOrd="0" destOrd="0" presId="urn:microsoft.com/office/officeart/2005/8/layout/hierarchy4"/>
    <dgm:cxn modelId="{6D3B459B-ACBF-4995-A36E-CDCE23A417EA}" type="presParOf" srcId="{99A2FFEB-247D-4322-BA2B-7CA320574A01}" destId="{BFDA1AC9-BDD8-4A34-9142-10EEBCEB960F}" srcOrd="1" destOrd="0" presId="urn:microsoft.com/office/officeart/2005/8/layout/hierarchy4"/>
    <dgm:cxn modelId="{D603DCED-4AEE-47B6-8AB3-C399ACEF332C}" type="presParOf" srcId="{99A2FFEB-247D-4322-BA2B-7CA320574A01}" destId="{5FFAAD91-CDA5-4966-8827-24CAF51A89BC}" srcOrd="2" destOrd="0" presId="urn:microsoft.com/office/officeart/2005/8/layout/hierarchy4"/>
    <dgm:cxn modelId="{FA4E98C8-A56A-42A0-992A-EB524BD72332}" type="presParOf" srcId="{5FFAAD91-CDA5-4966-8827-24CAF51A89BC}" destId="{701B24BA-0589-4261-BBB0-B0167C5A0C23}" srcOrd="0" destOrd="0" presId="urn:microsoft.com/office/officeart/2005/8/layout/hierarchy4"/>
    <dgm:cxn modelId="{FED62BA4-3D92-4156-B05E-07FFAEEF619D}" type="presParOf" srcId="{701B24BA-0589-4261-BBB0-B0167C5A0C23}" destId="{141C0056-E6E3-47B2-B7C8-1D46CA1684F2}" srcOrd="0" destOrd="0" presId="urn:microsoft.com/office/officeart/2005/8/layout/hierarchy4"/>
    <dgm:cxn modelId="{9EB4E130-D5C5-4E67-B8EF-0F9FD1AABF1C}" type="presParOf" srcId="{701B24BA-0589-4261-BBB0-B0167C5A0C23}" destId="{5F3C2005-6BAA-476A-A5DB-DB5112370C5C}"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161417-5A8D-470A-81D8-55173269C1DE}" type="doc">
      <dgm:prSet loTypeId="urn:microsoft.com/office/officeart/2005/8/layout/hierarchy4" loCatId="list" qsTypeId="urn:microsoft.com/office/officeart/2005/8/quickstyle/simple5" qsCatId="simple" csTypeId="urn:microsoft.com/office/officeart/2005/8/colors/accent6_5" csCatId="accent6" phldr="1"/>
      <dgm:spPr/>
      <dgm:t>
        <a:bodyPr/>
        <a:lstStyle/>
        <a:p>
          <a:endParaRPr lang="lv-LV"/>
        </a:p>
      </dgm:t>
    </dgm:pt>
    <dgm:pt modelId="{A82337E3-3C82-4709-9515-FD962A6323B2}">
      <dgm:prSet phldrT="[Text]"/>
      <dgm:spPr/>
      <dgm:t>
        <a:bodyPr/>
        <a:lstStyle/>
        <a:p>
          <a:r>
            <a:rPr lang="lv-LV" dirty="0">
              <a:latin typeface="+mn-lt"/>
            </a:rPr>
            <a:t>2022. gadam </a:t>
          </a:r>
          <a:endParaRPr lang="lv-LV" dirty="0"/>
        </a:p>
      </dgm:t>
    </dgm:pt>
    <dgm:pt modelId="{3E587EFD-E6CB-45E9-A81B-7968BF0D625B}" type="parTrans" cxnId="{BD21FFAD-D61E-4FFA-80B1-2C59AAA98CBE}">
      <dgm:prSet/>
      <dgm:spPr/>
      <dgm:t>
        <a:bodyPr/>
        <a:lstStyle/>
        <a:p>
          <a:endParaRPr lang="lv-LV"/>
        </a:p>
      </dgm:t>
    </dgm:pt>
    <dgm:pt modelId="{AA93D4C0-2283-4B7C-AA52-E275646E138A}" type="sibTrans" cxnId="{BD21FFAD-D61E-4FFA-80B1-2C59AAA98CBE}">
      <dgm:prSet/>
      <dgm:spPr/>
      <dgm:t>
        <a:bodyPr/>
        <a:lstStyle/>
        <a:p>
          <a:endParaRPr lang="lv-LV"/>
        </a:p>
      </dgm:t>
    </dgm:pt>
    <dgm:pt modelId="{E5E3901B-01E6-4FB0-B93B-3D712B50EB26}">
      <dgm:prSet phldrT="[Text]"/>
      <dgm:spPr/>
      <dgm:t>
        <a:bodyPr/>
        <a:lstStyle/>
        <a:p>
          <a:r>
            <a:rPr lang="lv-LV" b="1" dirty="0">
              <a:latin typeface="+mn-lt"/>
            </a:rPr>
            <a:t>150,8</a:t>
          </a:r>
          <a:endParaRPr lang="lv-LV" b="1" dirty="0"/>
        </a:p>
      </dgm:t>
    </dgm:pt>
    <dgm:pt modelId="{472B92E0-41A7-4AF4-8F9B-089E546DB378}" type="parTrans" cxnId="{2C2151CA-6935-44DE-ADE2-A5484F931C8A}">
      <dgm:prSet/>
      <dgm:spPr/>
      <dgm:t>
        <a:bodyPr/>
        <a:lstStyle/>
        <a:p>
          <a:endParaRPr lang="lv-LV"/>
        </a:p>
      </dgm:t>
    </dgm:pt>
    <dgm:pt modelId="{F9BA1E21-02CE-4466-A66C-AD7A0DEEE03A}" type="sibTrans" cxnId="{2C2151CA-6935-44DE-ADE2-A5484F931C8A}">
      <dgm:prSet/>
      <dgm:spPr/>
      <dgm:t>
        <a:bodyPr/>
        <a:lstStyle/>
        <a:p>
          <a:endParaRPr lang="lv-LV"/>
        </a:p>
      </dgm:t>
    </dgm:pt>
    <dgm:pt modelId="{C1241F9C-28EB-43D4-B0A9-D36DC467CB62}">
      <dgm:prSet phldrT="[Text]"/>
      <dgm:spPr/>
      <dgm:t>
        <a:bodyPr/>
        <a:lstStyle/>
        <a:p>
          <a:r>
            <a:rPr lang="lv-LV" dirty="0">
              <a:latin typeface="+mn-lt"/>
            </a:rPr>
            <a:t>2023. gadam </a:t>
          </a:r>
          <a:endParaRPr lang="lv-LV" dirty="0"/>
        </a:p>
      </dgm:t>
    </dgm:pt>
    <dgm:pt modelId="{123E9C22-E224-43E5-90FF-245F68852408}" type="parTrans" cxnId="{45C49CE8-4B61-4669-A7FF-0D50E8F550C2}">
      <dgm:prSet/>
      <dgm:spPr/>
      <dgm:t>
        <a:bodyPr/>
        <a:lstStyle/>
        <a:p>
          <a:endParaRPr lang="lv-LV"/>
        </a:p>
      </dgm:t>
    </dgm:pt>
    <dgm:pt modelId="{DA613A88-DFD9-4A7E-8D45-16344740759D}" type="sibTrans" cxnId="{45C49CE8-4B61-4669-A7FF-0D50E8F550C2}">
      <dgm:prSet/>
      <dgm:spPr/>
      <dgm:t>
        <a:bodyPr/>
        <a:lstStyle/>
        <a:p>
          <a:endParaRPr lang="lv-LV"/>
        </a:p>
      </dgm:t>
    </dgm:pt>
    <dgm:pt modelId="{0864038C-762B-402A-A5C2-9A7A908B41B2}">
      <dgm:prSet phldrT="[Text]"/>
      <dgm:spPr/>
      <dgm:t>
        <a:bodyPr/>
        <a:lstStyle/>
        <a:p>
          <a:r>
            <a:rPr lang="lv-LV" b="1" dirty="0"/>
            <a:t>136,1</a:t>
          </a:r>
        </a:p>
      </dgm:t>
    </dgm:pt>
    <dgm:pt modelId="{FC60FD9E-639A-411A-B41E-1149ABE0C9E4}" type="parTrans" cxnId="{7B810907-64A6-42EA-A6A2-49C31CD48A7D}">
      <dgm:prSet/>
      <dgm:spPr/>
      <dgm:t>
        <a:bodyPr/>
        <a:lstStyle/>
        <a:p>
          <a:endParaRPr lang="lv-LV"/>
        </a:p>
      </dgm:t>
    </dgm:pt>
    <dgm:pt modelId="{EC355A8D-68AC-404C-8366-29D4C55386EB}" type="sibTrans" cxnId="{7B810907-64A6-42EA-A6A2-49C31CD48A7D}">
      <dgm:prSet/>
      <dgm:spPr/>
      <dgm:t>
        <a:bodyPr/>
        <a:lstStyle/>
        <a:p>
          <a:endParaRPr lang="lv-LV"/>
        </a:p>
      </dgm:t>
    </dgm:pt>
    <dgm:pt modelId="{BC1E8B49-72A0-44CE-8979-CB13891605F8}">
      <dgm:prSet phldrT="[Text]"/>
      <dgm:spPr/>
      <dgm:t>
        <a:bodyPr/>
        <a:lstStyle/>
        <a:p>
          <a:r>
            <a:rPr lang="lv-LV" dirty="0">
              <a:latin typeface="+mn-lt"/>
            </a:rPr>
            <a:t>2024. gadam </a:t>
          </a:r>
          <a:endParaRPr lang="lv-LV" dirty="0"/>
        </a:p>
      </dgm:t>
    </dgm:pt>
    <dgm:pt modelId="{04571800-8F6D-451C-929C-F07D7C53560E}" type="parTrans" cxnId="{892ABD23-2F0F-475D-833A-B217D1D77948}">
      <dgm:prSet/>
      <dgm:spPr/>
      <dgm:t>
        <a:bodyPr/>
        <a:lstStyle/>
        <a:p>
          <a:endParaRPr lang="lv-LV"/>
        </a:p>
      </dgm:t>
    </dgm:pt>
    <dgm:pt modelId="{CF0C022F-4BFA-4121-BDEB-3476CA1FED26}" type="sibTrans" cxnId="{892ABD23-2F0F-475D-833A-B217D1D77948}">
      <dgm:prSet/>
      <dgm:spPr/>
      <dgm:t>
        <a:bodyPr/>
        <a:lstStyle/>
        <a:p>
          <a:endParaRPr lang="lv-LV"/>
        </a:p>
      </dgm:t>
    </dgm:pt>
    <dgm:pt modelId="{B7244AD2-8F52-493A-87A6-45B43F1BA934}">
      <dgm:prSet phldrT="[Text]"/>
      <dgm:spPr/>
      <dgm:t>
        <a:bodyPr/>
        <a:lstStyle/>
        <a:p>
          <a:r>
            <a:rPr lang="lv-LV" b="1" dirty="0"/>
            <a:t>136,1</a:t>
          </a:r>
        </a:p>
      </dgm:t>
    </dgm:pt>
    <dgm:pt modelId="{3526E457-BB50-4EC9-933E-C1E1A4E03ACC}" type="parTrans" cxnId="{38BF325A-A250-40DE-B5B6-DFCD9ADF8455}">
      <dgm:prSet/>
      <dgm:spPr/>
      <dgm:t>
        <a:bodyPr/>
        <a:lstStyle/>
        <a:p>
          <a:endParaRPr lang="lv-LV"/>
        </a:p>
      </dgm:t>
    </dgm:pt>
    <dgm:pt modelId="{054A1A0D-3972-445C-9C5F-556BA8F33BF1}" type="sibTrans" cxnId="{38BF325A-A250-40DE-B5B6-DFCD9ADF8455}">
      <dgm:prSet/>
      <dgm:spPr/>
      <dgm:t>
        <a:bodyPr/>
        <a:lstStyle/>
        <a:p>
          <a:endParaRPr lang="lv-LV"/>
        </a:p>
      </dgm:t>
    </dgm:pt>
    <dgm:pt modelId="{B0D1B120-E5E0-4A01-80D8-F6680B54C323}">
      <dgm:prSet phldrT="[Text]"/>
      <dgm:spPr/>
      <dgm:t>
        <a:bodyPr/>
        <a:lstStyle/>
        <a:p>
          <a:r>
            <a:rPr lang="lv-LV" b="1" dirty="0">
              <a:latin typeface="+mn-lt"/>
            </a:rPr>
            <a:t>t.sk. Covid-19 pasākumi – «PĀRNOZARU prioritāte» , milj. €</a:t>
          </a:r>
          <a:r>
            <a:rPr lang="lv-LV" b="1" i="0" u="none" strike="noStrike" dirty="0">
              <a:effectLst/>
              <a:latin typeface="+mn-lt"/>
              <a:ea typeface="+mn-ea"/>
              <a:cs typeface="+mn-cs"/>
            </a:rPr>
            <a:t> </a:t>
          </a:r>
          <a:endParaRPr lang="lv-LV" dirty="0"/>
        </a:p>
      </dgm:t>
    </dgm:pt>
    <dgm:pt modelId="{C3E47248-34E3-4609-B370-11508CD65008}" type="parTrans" cxnId="{E40953B5-574C-475C-A6EE-92AA32015A22}">
      <dgm:prSet/>
      <dgm:spPr/>
      <dgm:t>
        <a:bodyPr/>
        <a:lstStyle/>
        <a:p>
          <a:endParaRPr lang="lv-LV"/>
        </a:p>
      </dgm:t>
    </dgm:pt>
    <dgm:pt modelId="{738A600A-422D-43AB-A4A1-A02D05AF23D3}" type="sibTrans" cxnId="{E40953B5-574C-475C-A6EE-92AA32015A22}">
      <dgm:prSet/>
      <dgm:spPr/>
      <dgm:t>
        <a:bodyPr/>
        <a:lstStyle/>
        <a:p>
          <a:endParaRPr lang="lv-LV"/>
        </a:p>
      </dgm:t>
    </dgm:pt>
    <dgm:pt modelId="{5D9AB57A-FC61-4292-BE4B-9C8B27338D4A}">
      <dgm:prSet phldrT="[Text]"/>
      <dgm:spPr/>
      <dgm:t>
        <a:bodyPr/>
        <a:lstStyle/>
        <a:p>
          <a:r>
            <a:rPr lang="lv-LV" b="1" dirty="0"/>
            <a:t>18%</a:t>
          </a:r>
        </a:p>
      </dgm:t>
    </dgm:pt>
    <dgm:pt modelId="{2562404D-39C6-41CE-8C92-6DB112AB38FC}" type="parTrans" cxnId="{9F1695B4-C18B-4F1E-862B-B7F1FCDBC91E}">
      <dgm:prSet/>
      <dgm:spPr/>
      <dgm:t>
        <a:bodyPr/>
        <a:lstStyle/>
        <a:p>
          <a:endParaRPr lang="lv-LV"/>
        </a:p>
      </dgm:t>
    </dgm:pt>
    <dgm:pt modelId="{E2AA12FD-9C76-4CB2-97B5-D971E9E05707}" type="sibTrans" cxnId="{9F1695B4-C18B-4F1E-862B-B7F1FCDBC91E}">
      <dgm:prSet/>
      <dgm:spPr/>
      <dgm:t>
        <a:bodyPr/>
        <a:lstStyle/>
        <a:p>
          <a:endParaRPr lang="lv-LV"/>
        </a:p>
      </dgm:t>
    </dgm:pt>
    <dgm:pt modelId="{39F03977-C7C8-42B8-B969-0FFEADD2B28E}">
      <dgm:prSet phldrT="[Text]"/>
      <dgm:spPr/>
      <dgm:t>
        <a:bodyPr/>
        <a:lstStyle/>
        <a:p>
          <a:r>
            <a:rPr lang="lv-LV" b="1" dirty="0"/>
            <a:t>21%</a:t>
          </a:r>
        </a:p>
      </dgm:t>
    </dgm:pt>
    <dgm:pt modelId="{282557BC-C2F7-4C90-BF50-296F800A070F}" type="parTrans" cxnId="{AB9B1E70-D9AF-49B5-958E-1E8982C6BAC9}">
      <dgm:prSet/>
      <dgm:spPr/>
      <dgm:t>
        <a:bodyPr/>
        <a:lstStyle/>
        <a:p>
          <a:endParaRPr lang="lv-LV"/>
        </a:p>
      </dgm:t>
    </dgm:pt>
    <dgm:pt modelId="{59AD7D7E-B96A-48CB-B7DE-3F7C1840B6EA}" type="sibTrans" cxnId="{AB9B1E70-D9AF-49B5-958E-1E8982C6BAC9}">
      <dgm:prSet/>
      <dgm:spPr/>
      <dgm:t>
        <a:bodyPr/>
        <a:lstStyle/>
        <a:p>
          <a:endParaRPr lang="lv-LV"/>
        </a:p>
      </dgm:t>
    </dgm:pt>
    <dgm:pt modelId="{7B937BA6-4C6D-489D-9DE4-5C9997FE06F4}">
      <dgm:prSet phldrT="[Text]"/>
      <dgm:spPr/>
      <dgm:t>
        <a:bodyPr/>
        <a:lstStyle/>
        <a:p>
          <a:r>
            <a:rPr lang="lv-LV" b="1" dirty="0"/>
            <a:t>16%</a:t>
          </a:r>
        </a:p>
      </dgm:t>
    </dgm:pt>
    <dgm:pt modelId="{6F7A4BFC-E549-440F-8C05-6FACB0DA6510}" type="parTrans" cxnId="{7BC95CE6-02FA-44F5-95A8-30A368138FE1}">
      <dgm:prSet/>
      <dgm:spPr/>
      <dgm:t>
        <a:bodyPr/>
        <a:lstStyle/>
        <a:p>
          <a:endParaRPr lang="lv-LV"/>
        </a:p>
      </dgm:t>
    </dgm:pt>
    <dgm:pt modelId="{8CE5E930-7B50-4589-8E5B-C5DABC086176}" type="sibTrans" cxnId="{7BC95CE6-02FA-44F5-95A8-30A368138FE1}">
      <dgm:prSet/>
      <dgm:spPr/>
      <dgm:t>
        <a:bodyPr/>
        <a:lstStyle/>
        <a:p>
          <a:endParaRPr lang="lv-LV"/>
        </a:p>
      </dgm:t>
    </dgm:pt>
    <dgm:pt modelId="{35C54F85-AD58-41C5-BB29-5C652EE5219D}" type="pres">
      <dgm:prSet presAssocID="{2F161417-5A8D-470A-81D8-55173269C1DE}" presName="Name0" presStyleCnt="0">
        <dgm:presLayoutVars>
          <dgm:chPref val="1"/>
          <dgm:dir/>
          <dgm:animOne val="branch"/>
          <dgm:animLvl val="lvl"/>
          <dgm:resizeHandles/>
        </dgm:presLayoutVars>
      </dgm:prSet>
      <dgm:spPr/>
    </dgm:pt>
    <dgm:pt modelId="{1A3F5AB1-DBD0-4EC4-88A2-E47474C62E9E}" type="pres">
      <dgm:prSet presAssocID="{B0D1B120-E5E0-4A01-80D8-F6680B54C323}" presName="vertOne" presStyleCnt="0"/>
      <dgm:spPr/>
    </dgm:pt>
    <dgm:pt modelId="{B069AAD2-50DC-4240-B754-3E660D2C5806}" type="pres">
      <dgm:prSet presAssocID="{B0D1B120-E5E0-4A01-80D8-F6680B54C323}" presName="txOne" presStyleLbl="node0" presStyleIdx="0" presStyleCnt="1" custLinFactNeighborY="-8251">
        <dgm:presLayoutVars>
          <dgm:chPref val="3"/>
        </dgm:presLayoutVars>
      </dgm:prSet>
      <dgm:spPr/>
    </dgm:pt>
    <dgm:pt modelId="{54C62DCC-0F46-4A78-BC52-D7F406FA9C7E}" type="pres">
      <dgm:prSet presAssocID="{B0D1B120-E5E0-4A01-80D8-F6680B54C323}" presName="parTransOne" presStyleCnt="0"/>
      <dgm:spPr/>
    </dgm:pt>
    <dgm:pt modelId="{679898EF-C749-48E3-99F2-4DAE25CC1A10}" type="pres">
      <dgm:prSet presAssocID="{B0D1B120-E5E0-4A01-80D8-F6680B54C323}" presName="horzOne" presStyleCnt="0"/>
      <dgm:spPr/>
    </dgm:pt>
    <dgm:pt modelId="{9435B070-7313-4274-B562-42FC554114D5}" type="pres">
      <dgm:prSet presAssocID="{A82337E3-3C82-4709-9515-FD962A6323B2}" presName="vertTwo" presStyleCnt="0"/>
      <dgm:spPr/>
    </dgm:pt>
    <dgm:pt modelId="{5664F625-FFC8-43FD-88B5-ACA09C7A2537}" type="pres">
      <dgm:prSet presAssocID="{A82337E3-3C82-4709-9515-FD962A6323B2}" presName="txTwo" presStyleLbl="node2" presStyleIdx="0" presStyleCnt="3">
        <dgm:presLayoutVars>
          <dgm:chPref val="3"/>
        </dgm:presLayoutVars>
      </dgm:prSet>
      <dgm:spPr/>
    </dgm:pt>
    <dgm:pt modelId="{A240AFDF-B81B-4769-9E54-9D35B09CB580}" type="pres">
      <dgm:prSet presAssocID="{A82337E3-3C82-4709-9515-FD962A6323B2}" presName="parTransTwo" presStyleCnt="0"/>
      <dgm:spPr/>
    </dgm:pt>
    <dgm:pt modelId="{2C31936E-0D2A-48D4-9901-3F106716A92F}" type="pres">
      <dgm:prSet presAssocID="{A82337E3-3C82-4709-9515-FD962A6323B2}" presName="horzTwo" presStyleCnt="0"/>
      <dgm:spPr/>
    </dgm:pt>
    <dgm:pt modelId="{199E938E-6361-4E42-9993-15C71A261B82}" type="pres">
      <dgm:prSet presAssocID="{E5E3901B-01E6-4FB0-B93B-3D712B50EB26}" presName="vertThree" presStyleCnt="0"/>
      <dgm:spPr/>
    </dgm:pt>
    <dgm:pt modelId="{CF9BFDB0-1CD9-41F5-B5F1-9F51B56898E9}" type="pres">
      <dgm:prSet presAssocID="{E5E3901B-01E6-4FB0-B93B-3D712B50EB26}" presName="txThree" presStyleLbl="node3" presStyleIdx="0" presStyleCnt="3">
        <dgm:presLayoutVars>
          <dgm:chPref val="3"/>
        </dgm:presLayoutVars>
      </dgm:prSet>
      <dgm:spPr/>
    </dgm:pt>
    <dgm:pt modelId="{E89EA121-5168-48B1-ABA7-7857CE14AD17}" type="pres">
      <dgm:prSet presAssocID="{E5E3901B-01E6-4FB0-B93B-3D712B50EB26}" presName="parTransThree" presStyleCnt="0"/>
      <dgm:spPr/>
    </dgm:pt>
    <dgm:pt modelId="{B4FAD358-2AF6-4444-9D6B-54876AB3D8F0}" type="pres">
      <dgm:prSet presAssocID="{E5E3901B-01E6-4FB0-B93B-3D712B50EB26}" presName="horzThree" presStyleCnt="0"/>
      <dgm:spPr/>
    </dgm:pt>
    <dgm:pt modelId="{873080C0-B2B7-4979-9A84-8D80F4EA84E4}" type="pres">
      <dgm:prSet presAssocID="{39F03977-C7C8-42B8-B969-0FFEADD2B28E}" presName="vertFour" presStyleCnt="0">
        <dgm:presLayoutVars>
          <dgm:chPref val="3"/>
        </dgm:presLayoutVars>
      </dgm:prSet>
      <dgm:spPr/>
    </dgm:pt>
    <dgm:pt modelId="{3461BE12-E1BB-4758-8071-84D43A9FB77C}" type="pres">
      <dgm:prSet presAssocID="{39F03977-C7C8-42B8-B969-0FFEADD2B28E}" presName="txFour" presStyleLbl="node4" presStyleIdx="0" presStyleCnt="3">
        <dgm:presLayoutVars>
          <dgm:chPref val="3"/>
        </dgm:presLayoutVars>
      </dgm:prSet>
      <dgm:spPr/>
    </dgm:pt>
    <dgm:pt modelId="{5FA75B88-F4F0-489D-9308-2A5A9453828A}" type="pres">
      <dgm:prSet presAssocID="{39F03977-C7C8-42B8-B969-0FFEADD2B28E}" presName="horzFour" presStyleCnt="0"/>
      <dgm:spPr/>
    </dgm:pt>
    <dgm:pt modelId="{78DCDD76-63A5-44BB-AA7F-805098C5EADA}" type="pres">
      <dgm:prSet presAssocID="{AA93D4C0-2283-4B7C-AA52-E275646E138A}" presName="sibSpaceTwo" presStyleCnt="0"/>
      <dgm:spPr/>
    </dgm:pt>
    <dgm:pt modelId="{5C52FD94-4C41-4BA4-BF77-BB8662B2F69D}" type="pres">
      <dgm:prSet presAssocID="{C1241F9C-28EB-43D4-B0A9-D36DC467CB62}" presName="vertTwo" presStyleCnt="0"/>
      <dgm:spPr/>
    </dgm:pt>
    <dgm:pt modelId="{B9EDA7A3-29EC-4EF3-B613-A9DA62561CF6}" type="pres">
      <dgm:prSet presAssocID="{C1241F9C-28EB-43D4-B0A9-D36DC467CB62}" presName="txTwo" presStyleLbl="node2" presStyleIdx="1" presStyleCnt="3">
        <dgm:presLayoutVars>
          <dgm:chPref val="3"/>
        </dgm:presLayoutVars>
      </dgm:prSet>
      <dgm:spPr/>
    </dgm:pt>
    <dgm:pt modelId="{8BAE6409-BE76-4424-AD9E-43F0985A696D}" type="pres">
      <dgm:prSet presAssocID="{C1241F9C-28EB-43D4-B0A9-D36DC467CB62}" presName="parTransTwo" presStyleCnt="0"/>
      <dgm:spPr/>
    </dgm:pt>
    <dgm:pt modelId="{55EC2BC1-7E11-47E4-9502-E9F7EC8E147F}" type="pres">
      <dgm:prSet presAssocID="{C1241F9C-28EB-43D4-B0A9-D36DC467CB62}" presName="horzTwo" presStyleCnt="0"/>
      <dgm:spPr/>
    </dgm:pt>
    <dgm:pt modelId="{CDE35FF9-EF59-4289-95C6-6B87FB4CA7A1}" type="pres">
      <dgm:prSet presAssocID="{0864038C-762B-402A-A5C2-9A7A908B41B2}" presName="vertThree" presStyleCnt="0"/>
      <dgm:spPr/>
    </dgm:pt>
    <dgm:pt modelId="{9FF27F75-DA39-4C2D-B2A0-6DC190D50D09}" type="pres">
      <dgm:prSet presAssocID="{0864038C-762B-402A-A5C2-9A7A908B41B2}" presName="txThree" presStyleLbl="node3" presStyleIdx="1" presStyleCnt="3">
        <dgm:presLayoutVars>
          <dgm:chPref val="3"/>
        </dgm:presLayoutVars>
      </dgm:prSet>
      <dgm:spPr/>
    </dgm:pt>
    <dgm:pt modelId="{75FF8A6C-A348-4D36-B411-1D0BFE0EC1D6}" type="pres">
      <dgm:prSet presAssocID="{0864038C-762B-402A-A5C2-9A7A908B41B2}" presName="parTransThree" presStyleCnt="0"/>
      <dgm:spPr/>
    </dgm:pt>
    <dgm:pt modelId="{579838FC-EC22-4605-B5BB-8A2F9FE6CA5E}" type="pres">
      <dgm:prSet presAssocID="{0864038C-762B-402A-A5C2-9A7A908B41B2}" presName="horzThree" presStyleCnt="0"/>
      <dgm:spPr/>
    </dgm:pt>
    <dgm:pt modelId="{C084661B-EE71-4098-89F2-15CAFC011521}" type="pres">
      <dgm:prSet presAssocID="{5D9AB57A-FC61-4292-BE4B-9C8B27338D4A}" presName="vertFour" presStyleCnt="0">
        <dgm:presLayoutVars>
          <dgm:chPref val="3"/>
        </dgm:presLayoutVars>
      </dgm:prSet>
      <dgm:spPr/>
    </dgm:pt>
    <dgm:pt modelId="{A3717FDF-CF45-46C3-921A-8AF8D2518720}" type="pres">
      <dgm:prSet presAssocID="{5D9AB57A-FC61-4292-BE4B-9C8B27338D4A}" presName="txFour" presStyleLbl="node4" presStyleIdx="1" presStyleCnt="3">
        <dgm:presLayoutVars>
          <dgm:chPref val="3"/>
        </dgm:presLayoutVars>
      </dgm:prSet>
      <dgm:spPr/>
    </dgm:pt>
    <dgm:pt modelId="{EEF0D919-AA66-4B6E-A9B5-D1B0871CB401}" type="pres">
      <dgm:prSet presAssocID="{5D9AB57A-FC61-4292-BE4B-9C8B27338D4A}" presName="horzFour" presStyleCnt="0"/>
      <dgm:spPr/>
    </dgm:pt>
    <dgm:pt modelId="{F3A0200D-8C44-4992-BD93-52FF2917027B}" type="pres">
      <dgm:prSet presAssocID="{DA613A88-DFD9-4A7E-8D45-16344740759D}" presName="sibSpaceTwo" presStyleCnt="0"/>
      <dgm:spPr/>
    </dgm:pt>
    <dgm:pt modelId="{DBB945DB-018A-4293-9791-1EF84CA66B1C}" type="pres">
      <dgm:prSet presAssocID="{BC1E8B49-72A0-44CE-8979-CB13891605F8}" presName="vertTwo" presStyleCnt="0"/>
      <dgm:spPr/>
    </dgm:pt>
    <dgm:pt modelId="{09AE3C94-B583-4551-A6CC-C5B22869EC94}" type="pres">
      <dgm:prSet presAssocID="{BC1E8B49-72A0-44CE-8979-CB13891605F8}" presName="txTwo" presStyleLbl="node2" presStyleIdx="2" presStyleCnt="3">
        <dgm:presLayoutVars>
          <dgm:chPref val="3"/>
        </dgm:presLayoutVars>
      </dgm:prSet>
      <dgm:spPr/>
    </dgm:pt>
    <dgm:pt modelId="{CA310B5A-EA43-47F5-8CFD-43C9C2506B2C}" type="pres">
      <dgm:prSet presAssocID="{BC1E8B49-72A0-44CE-8979-CB13891605F8}" presName="parTransTwo" presStyleCnt="0"/>
      <dgm:spPr/>
    </dgm:pt>
    <dgm:pt modelId="{96BEB760-7776-4393-8C1F-EF30164A69AA}" type="pres">
      <dgm:prSet presAssocID="{BC1E8B49-72A0-44CE-8979-CB13891605F8}" presName="horzTwo" presStyleCnt="0"/>
      <dgm:spPr/>
    </dgm:pt>
    <dgm:pt modelId="{99A2FFEB-247D-4322-BA2B-7CA320574A01}" type="pres">
      <dgm:prSet presAssocID="{B7244AD2-8F52-493A-87A6-45B43F1BA934}" presName="vertThree" presStyleCnt="0"/>
      <dgm:spPr/>
    </dgm:pt>
    <dgm:pt modelId="{7D1A272A-BA07-43D0-888A-660D75254CB3}" type="pres">
      <dgm:prSet presAssocID="{B7244AD2-8F52-493A-87A6-45B43F1BA934}" presName="txThree" presStyleLbl="node3" presStyleIdx="2" presStyleCnt="3">
        <dgm:presLayoutVars>
          <dgm:chPref val="3"/>
        </dgm:presLayoutVars>
      </dgm:prSet>
      <dgm:spPr/>
    </dgm:pt>
    <dgm:pt modelId="{BFDA1AC9-BDD8-4A34-9142-10EEBCEB960F}" type="pres">
      <dgm:prSet presAssocID="{B7244AD2-8F52-493A-87A6-45B43F1BA934}" presName="parTransThree" presStyleCnt="0"/>
      <dgm:spPr/>
    </dgm:pt>
    <dgm:pt modelId="{5FFAAD91-CDA5-4966-8827-24CAF51A89BC}" type="pres">
      <dgm:prSet presAssocID="{B7244AD2-8F52-493A-87A6-45B43F1BA934}" presName="horzThree" presStyleCnt="0"/>
      <dgm:spPr/>
    </dgm:pt>
    <dgm:pt modelId="{701B24BA-0589-4261-BBB0-B0167C5A0C23}" type="pres">
      <dgm:prSet presAssocID="{7B937BA6-4C6D-489D-9DE4-5C9997FE06F4}" presName="vertFour" presStyleCnt="0">
        <dgm:presLayoutVars>
          <dgm:chPref val="3"/>
        </dgm:presLayoutVars>
      </dgm:prSet>
      <dgm:spPr/>
    </dgm:pt>
    <dgm:pt modelId="{141C0056-E6E3-47B2-B7C8-1D46CA1684F2}" type="pres">
      <dgm:prSet presAssocID="{7B937BA6-4C6D-489D-9DE4-5C9997FE06F4}" presName="txFour" presStyleLbl="node4" presStyleIdx="2" presStyleCnt="3">
        <dgm:presLayoutVars>
          <dgm:chPref val="3"/>
        </dgm:presLayoutVars>
      </dgm:prSet>
      <dgm:spPr/>
    </dgm:pt>
    <dgm:pt modelId="{5F3C2005-6BAA-476A-A5DB-DB5112370C5C}" type="pres">
      <dgm:prSet presAssocID="{7B937BA6-4C6D-489D-9DE4-5C9997FE06F4}" presName="horzFour" presStyleCnt="0"/>
      <dgm:spPr/>
    </dgm:pt>
  </dgm:ptLst>
  <dgm:cxnLst>
    <dgm:cxn modelId="{7B810907-64A6-42EA-A6A2-49C31CD48A7D}" srcId="{C1241F9C-28EB-43D4-B0A9-D36DC467CB62}" destId="{0864038C-762B-402A-A5C2-9A7A908B41B2}" srcOrd="0" destOrd="0" parTransId="{FC60FD9E-639A-411A-B41E-1149ABE0C9E4}" sibTransId="{EC355A8D-68AC-404C-8366-29D4C55386EB}"/>
    <dgm:cxn modelId="{3DBB0B07-E399-4258-97FD-6C8181BDB01A}" type="presOf" srcId="{0864038C-762B-402A-A5C2-9A7A908B41B2}" destId="{9FF27F75-DA39-4C2D-B2A0-6DC190D50D09}" srcOrd="0" destOrd="0" presId="urn:microsoft.com/office/officeart/2005/8/layout/hierarchy4"/>
    <dgm:cxn modelId="{BAB7F61C-92E4-447A-B900-F2524D608F5F}" type="presOf" srcId="{BC1E8B49-72A0-44CE-8979-CB13891605F8}" destId="{09AE3C94-B583-4551-A6CC-C5B22869EC94}" srcOrd="0" destOrd="0" presId="urn:microsoft.com/office/officeart/2005/8/layout/hierarchy4"/>
    <dgm:cxn modelId="{892ABD23-2F0F-475D-833A-B217D1D77948}" srcId="{B0D1B120-E5E0-4A01-80D8-F6680B54C323}" destId="{BC1E8B49-72A0-44CE-8979-CB13891605F8}" srcOrd="2" destOrd="0" parTransId="{04571800-8F6D-451C-929C-F07D7C53560E}" sibTransId="{CF0C022F-4BFA-4121-BDEB-3476CA1FED26}"/>
    <dgm:cxn modelId="{FCCC5C2E-F60C-4C7D-874E-022EC941A4BF}" type="presOf" srcId="{C1241F9C-28EB-43D4-B0A9-D36DC467CB62}" destId="{B9EDA7A3-29EC-4EF3-B613-A9DA62561CF6}" srcOrd="0" destOrd="0" presId="urn:microsoft.com/office/officeart/2005/8/layout/hierarchy4"/>
    <dgm:cxn modelId="{2472B867-EECE-40FB-9491-10A288740A0E}" type="presOf" srcId="{E5E3901B-01E6-4FB0-B93B-3D712B50EB26}" destId="{CF9BFDB0-1CD9-41F5-B5F1-9F51B56898E9}" srcOrd="0" destOrd="0" presId="urn:microsoft.com/office/officeart/2005/8/layout/hierarchy4"/>
    <dgm:cxn modelId="{7B70056B-D858-4A03-B719-635EBE12E989}" type="presOf" srcId="{39F03977-C7C8-42B8-B969-0FFEADD2B28E}" destId="{3461BE12-E1BB-4758-8071-84D43A9FB77C}" srcOrd="0" destOrd="0" presId="urn:microsoft.com/office/officeart/2005/8/layout/hierarchy4"/>
    <dgm:cxn modelId="{AB9B1E70-D9AF-49B5-958E-1E8982C6BAC9}" srcId="{E5E3901B-01E6-4FB0-B93B-3D712B50EB26}" destId="{39F03977-C7C8-42B8-B969-0FFEADD2B28E}" srcOrd="0" destOrd="0" parTransId="{282557BC-C2F7-4C90-BF50-296F800A070F}" sibTransId="{59AD7D7E-B96A-48CB-B7DE-3F7C1840B6EA}"/>
    <dgm:cxn modelId="{EFC37772-E808-421A-8CB5-93D4602A2D32}" type="presOf" srcId="{B0D1B120-E5E0-4A01-80D8-F6680B54C323}" destId="{B069AAD2-50DC-4240-B754-3E660D2C5806}" srcOrd="0" destOrd="0" presId="urn:microsoft.com/office/officeart/2005/8/layout/hierarchy4"/>
    <dgm:cxn modelId="{03F53675-8FA5-416D-A0D2-8F67E90D7F26}" type="presOf" srcId="{A82337E3-3C82-4709-9515-FD962A6323B2}" destId="{5664F625-FFC8-43FD-88B5-ACA09C7A2537}" srcOrd="0" destOrd="0" presId="urn:microsoft.com/office/officeart/2005/8/layout/hierarchy4"/>
    <dgm:cxn modelId="{38BF325A-A250-40DE-B5B6-DFCD9ADF8455}" srcId="{BC1E8B49-72A0-44CE-8979-CB13891605F8}" destId="{B7244AD2-8F52-493A-87A6-45B43F1BA934}" srcOrd="0" destOrd="0" parTransId="{3526E457-BB50-4EC9-933E-C1E1A4E03ACC}" sibTransId="{054A1A0D-3972-445C-9C5F-556BA8F33BF1}"/>
    <dgm:cxn modelId="{3371AC80-AE7D-48B4-A6D4-9634BD6184C4}" type="presOf" srcId="{5D9AB57A-FC61-4292-BE4B-9C8B27338D4A}" destId="{A3717FDF-CF45-46C3-921A-8AF8D2518720}" srcOrd="0" destOrd="0" presId="urn:microsoft.com/office/officeart/2005/8/layout/hierarchy4"/>
    <dgm:cxn modelId="{488C2297-2C2B-44ED-BCFD-4F85B9608EC4}" type="presOf" srcId="{2F161417-5A8D-470A-81D8-55173269C1DE}" destId="{35C54F85-AD58-41C5-BB29-5C652EE5219D}" srcOrd="0" destOrd="0" presId="urn:microsoft.com/office/officeart/2005/8/layout/hierarchy4"/>
    <dgm:cxn modelId="{0047D697-4220-40D8-913C-4C8D7B4BD545}" type="presOf" srcId="{B7244AD2-8F52-493A-87A6-45B43F1BA934}" destId="{7D1A272A-BA07-43D0-888A-660D75254CB3}" srcOrd="0" destOrd="0" presId="urn:microsoft.com/office/officeart/2005/8/layout/hierarchy4"/>
    <dgm:cxn modelId="{BD21FFAD-D61E-4FFA-80B1-2C59AAA98CBE}" srcId="{B0D1B120-E5E0-4A01-80D8-F6680B54C323}" destId="{A82337E3-3C82-4709-9515-FD962A6323B2}" srcOrd="0" destOrd="0" parTransId="{3E587EFD-E6CB-45E9-A81B-7968BF0D625B}" sibTransId="{AA93D4C0-2283-4B7C-AA52-E275646E138A}"/>
    <dgm:cxn modelId="{9F1695B4-C18B-4F1E-862B-B7F1FCDBC91E}" srcId="{0864038C-762B-402A-A5C2-9A7A908B41B2}" destId="{5D9AB57A-FC61-4292-BE4B-9C8B27338D4A}" srcOrd="0" destOrd="0" parTransId="{2562404D-39C6-41CE-8C92-6DB112AB38FC}" sibTransId="{E2AA12FD-9C76-4CB2-97B5-D971E9E05707}"/>
    <dgm:cxn modelId="{E40953B5-574C-475C-A6EE-92AA32015A22}" srcId="{2F161417-5A8D-470A-81D8-55173269C1DE}" destId="{B0D1B120-E5E0-4A01-80D8-F6680B54C323}" srcOrd="0" destOrd="0" parTransId="{C3E47248-34E3-4609-B370-11508CD65008}" sibTransId="{738A600A-422D-43AB-A4A1-A02D05AF23D3}"/>
    <dgm:cxn modelId="{2C2151CA-6935-44DE-ADE2-A5484F931C8A}" srcId="{A82337E3-3C82-4709-9515-FD962A6323B2}" destId="{E5E3901B-01E6-4FB0-B93B-3D712B50EB26}" srcOrd="0" destOrd="0" parTransId="{472B92E0-41A7-4AF4-8F9B-089E546DB378}" sibTransId="{F9BA1E21-02CE-4466-A66C-AD7A0DEEE03A}"/>
    <dgm:cxn modelId="{7BC95CE6-02FA-44F5-95A8-30A368138FE1}" srcId="{B7244AD2-8F52-493A-87A6-45B43F1BA934}" destId="{7B937BA6-4C6D-489D-9DE4-5C9997FE06F4}" srcOrd="0" destOrd="0" parTransId="{6F7A4BFC-E549-440F-8C05-6FACB0DA6510}" sibTransId="{8CE5E930-7B50-4589-8E5B-C5DABC086176}"/>
    <dgm:cxn modelId="{45C49CE8-4B61-4669-A7FF-0D50E8F550C2}" srcId="{B0D1B120-E5E0-4A01-80D8-F6680B54C323}" destId="{C1241F9C-28EB-43D4-B0A9-D36DC467CB62}" srcOrd="1" destOrd="0" parTransId="{123E9C22-E224-43E5-90FF-245F68852408}" sibTransId="{DA613A88-DFD9-4A7E-8D45-16344740759D}"/>
    <dgm:cxn modelId="{C9D7CFF4-593A-4BF6-A872-A5368D74BC41}" type="presOf" srcId="{7B937BA6-4C6D-489D-9DE4-5C9997FE06F4}" destId="{141C0056-E6E3-47B2-B7C8-1D46CA1684F2}" srcOrd="0" destOrd="0" presId="urn:microsoft.com/office/officeart/2005/8/layout/hierarchy4"/>
    <dgm:cxn modelId="{A2D10D17-C10B-4752-B54B-CB9840A5186F}" type="presParOf" srcId="{35C54F85-AD58-41C5-BB29-5C652EE5219D}" destId="{1A3F5AB1-DBD0-4EC4-88A2-E47474C62E9E}" srcOrd="0" destOrd="0" presId="urn:microsoft.com/office/officeart/2005/8/layout/hierarchy4"/>
    <dgm:cxn modelId="{4AB25B61-2E25-4144-B8FE-590F23AA95F9}" type="presParOf" srcId="{1A3F5AB1-DBD0-4EC4-88A2-E47474C62E9E}" destId="{B069AAD2-50DC-4240-B754-3E660D2C5806}" srcOrd="0" destOrd="0" presId="urn:microsoft.com/office/officeart/2005/8/layout/hierarchy4"/>
    <dgm:cxn modelId="{D1C85B07-229E-4E4B-BA74-8C7997836046}" type="presParOf" srcId="{1A3F5AB1-DBD0-4EC4-88A2-E47474C62E9E}" destId="{54C62DCC-0F46-4A78-BC52-D7F406FA9C7E}" srcOrd="1" destOrd="0" presId="urn:microsoft.com/office/officeart/2005/8/layout/hierarchy4"/>
    <dgm:cxn modelId="{B1FE013C-C94B-487A-8BB8-D12DE608656B}" type="presParOf" srcId="{1A3F5AB1-DBD0-4EC4-88A2-E47474C62E9E}" destId="{679898EF-C749-48E3-99F2-4DAE25CC1A10}" srcOrd="2" destOrd="0" presId="urn:microsoft.com/office/officeart/2005/8/layout/hierarchy4"/>
    <dgm:cxn modelId="{95E275AB-A106-49E5-BFDB-D746862F5FED}" type="presParOf" srcId="{679898EF-C749-48E3-99F2-4DAE25CC1A10}" destId="{9435B070-7313-4274-B562-42FC554114D5}" srcOrd="0" destOrd="0" presId="urn:microsoft.com/office/officeart/2005/8/layout/hierarchy4"/>
    <dgm:cxn modelId="{3A3AC186-E360-44F5-A427-2B2B8697A69B}" type="presParOf" srcId="{9435B070-7313-4274-B562-42FC554114D5}" destId="{5664F625-FFC8-43FD-88B5-ACA09C7A2537}" srcOrd="0" destOrd="0" presId="urn:microsoft.com/office/officeart/2005/8/layout/hierarchy4"/>
    <dgm:cxn modelId="{82CDF1C3-76B5-4284-AD42-7405873D3D66}" type="presParOf" srcId="{9435B070-7313-4274-B562-42FC554114D5}" destId="{A240AFDF-B81B-4769-9E54-9D35B09CB580}" srcOrd="1" destOrd="0" presId="urn:microsoft.com/office/officeart/2005/8/layout/hierarchy4"/>
    <dgm:cxn modelId="{E04D43A6-1BD5-43C5-A12E-91185D971F53}" type="presParOf" srcId="{9435B070-7313-4274-B562-42FC554114D5}" destId="{2C31936E-0D2A-48D4-9901-3F106716A92F}" srcOrd="2" destOrd="0" presId="urn:microsoft.com/office/officeart/2005/8/layout/hierarchy4"/>
    <dgm:cxn modelId="{B233DE5F-AFD0-407C-9669-B5D50CEE782F}" type="presParOf" srcId="{2C31936E-0D2A-48D4-9901-3F106716A92F}" destId="{199E938E-6361-4E42-9993-15C71A261B82}" srcOrd="0" destOrd="0" presId="urn:microsoft.com/office/officeart/2005/8/layout/hierarchy4"/>
    <dgm:cxn modelId="{45F0C546-F0B1-492A-9CBF-D06B50F2FD1A}" type="presParOf" srcId="{199E938E-6361-4E42-9993-15C71A261B82}" destId="{CF9BFDB0-1CD9-41F5-B5F1-9F51B56898E9}" srcOrd="0" destOrd="0" presId="urn:microsoft.com/office/officeart/2005/8/layout/hierarchy4"/>
    <dgm:cxn modelId="{2D273A70-EED2-41EF-B351-6161ABBFC5CB}" type="presParOf" srcId="{199E938E-6361-4E42-9993-15C71A261B82}" destId="{E89EA121-5168-48B1-ABA7-7857CE14AD17}" srcOrd="1" destOrd="0" presId="urn:microsoft.com/office/officeart/2005/8/layout/hierarchy4"/>
    <dgm:cxn modelId="{3D0FF502-B060-42FB-B21F-AD8127ED03E1}" type="presParOf" srcId="{199E938E-6361-4E42-9993-15C71A261B82}" destId="{B4FAD358-2AF6-4444-9D6B-54876AB3D8F0}" srcOrd="2" destOrd="0" presId="urn:microsoft.com/office/officeart/2005/8/layout/hierarchy4"/>
    <dgm:cxn modelId="{D6A9C1D3-5456-4C31-A70D-C225AE02E17D}" type="presParOf" srcId="{B4FAD358-2AF6-4444-9D6B-54876AB3D8F0}" destId="{873080C0-B2B7-4979-9A84-8D80F4EA84E4}" srcOrd="0" destOrd="0" presId="urn:microsoft.com/office/officeart/2005/8/layout/hierarchy4"/>
    <dgm:cxn modelId="{1438F59B-2401-475F-A7BD-1EFEB9E3ECD1}" type="presParOf" srcId="{873080C0-B2B7-4979-9A84-8D80F4EA84E4}" destId="{3461BE12-E1BB-4758-8071-84D43A9FB77C}" srcOrd="0" destOrd="0" presId="urn:microsoft.com/office/officeart/2005/8/layout/hierarchy4"/>
    <dgm:cxn modelId="{52BEAD68-9488-4720-8A52-044D45BC9543}" type="presParOf" srcId="{873080C0-B2B7-4979-9A84-8D80F4EA84E4}" destId="{5FA75B88-F4F0-489D-9308-2A5A9453828A}" srcOrd="1" destOrd="0" presId="urn:microsoft.com/office/officeart/2005/8/layout/hierarchy4"/>
    <dgm:cxn modelId="{66EBFD22-9C48-460A-AF41-15A73DB84AD3}" type="presParOf" srcId="{679898EF-C749-48E3-99F2-4DAE25CC1A10}" destId="{78DCDD76-63A5-44BB-AA7F-805098C5EADA}" srcOrd="1" destOrd="0" presId="urn:microsoft.com/office/officeart/2005/8/layout/hierarchy4"/>
    <dgm:cxn modelId="{9F242C98-A974-42F4-805A-7453B867CBF6}" type="presParOf" srcId="{679898EF-C749-48E3-99F2-4DAE25CC1A10}" destId="{5C52FD94-4C41-4BA4-BF77-BB8662B2F69D}" srcOrd="2" destOrd="0" presId="urn:microsoft.com/office/officeart/2005/8/layout/hierarchy4"/>
    <dgm:cxn modelId="{ECADF28F-AFC1-4530-8E47-191A99BDCCE3}" type="presParOf" srcId="{5C52FD94-4C41-4BA4-BF77-BB8662B2F69D}" destId="{B9EDA7A3-29EC-4EF3-B613-A9DA62561CF6}" srcOrd="0" destOrd="0" presId="urn:microsoft.com/office/officeart/2005/8/layout/hierarchy4"/>
    <dgm:cxn modelId="{44D19C9C-E732-4365-8E92-A3B4BF52D2F5}" type="presParOf" srcId="{5C52FD94-4C41-4BA4-BF77-BB8662B2F69D}" destId="{8BAE6409-BE76-4424-AD9E-43F0985A696D}" srcOrd="1" destOrd="0" presId="urn:microsoft.com/office/officeart/2005/8/layout/hierarchy4"/>
    <dgm:cxn modelId="{19D7ADD6-88DF-4FEB-AAA4-51C732F3EF6E}" type="presParOf" srcId="{5C52FD94-4C41-4BA4-BF77-BB8662B2F69D}" destId="{55EC2BC1-7E11-47E4-9502-E9F7EC8E147F}" srcOrd="2" destOrd="0" presId="urn:microsoft.com/office/officeart/2005/8/layout/hierarchy4"/>
    <dgm:cxn modelId="{9A6FEE32-8E15-418C-973F-AFE3115F6A36}" type="presParOf" srcId="{55EC2BC1-7E11-47E4-9502-E9F7EC8E147F}" destId="{CDE35FF9-EF59-4289-95C6-6B87FB4CA7A1}" srcOrd="0" destOrd="0" presId="urn:microsoft.com/office/officeart/2005/8/layout/hierarchy4"/>
    <dgm:cxn modelId="{E614B530-DD7E-4D69-94EB-AA25B636A890}" type="presParOf" srcId="{CDE35FF9-EF59-4289-95C6-6B87FB4CA7A1}" destId="{9FF27F75-DA39-4C2D-B2A0-6DC190D50D09}" srcOrd="0" destOrd="0" presId="urn:microsoft.com/office/officeart/2005/8/layout/hierarchy4"/>
    <dgm:cxn modelId="{AD4BF538-37D8-4E01-B5D5-CAC1A9959D5A}" type="presParOf" srcId="{CDE35FF9-EF59-4289-95C6-6B87FB4CA7A1}" destId="{75FF8A6C-A348-4D36-B411-1D0BFE0EC1D6}" srcOrd="1" destOrd="0" presId="urn:microsoft.com/office/officeart/2005/8/layout/hierarchy4"/>
    <dgm:cxn modelId="{DADAC1E6-1A6C-47D3-821E-1B00C3A86AD4}" type="presParOf" srcId="{CDE35FF9-EF59-4289-95C6-6B87FB4CA7A1}" destId="{579838FC-EC22-4605-B5BB-8A2F9FE6CA5E}" srcOrd="2" destOrd="0" presId="urn:microsoft.com/office/officeart/2005/8/layout/hierarchy4"/>
    <dgm:cxn modelId="{F2FBFC8F-3D4A-40F8-9F3E-0B0BA2CF1F60}" type="presParOf" srcId="{579838FC-EC22-4605-B5BB-8A2F9FE6CA5E}" destId="{C084661B-EE71-4098-89F2-15CAFC011521}" srcOrd="0" destOrd="0" presId="urn:microsoft.com/office/officeart/2005/8/layout/hierarchy4"/>
    <dgm:cxn modelId="{083EE1F4-E02C-491B-9B8F-DECB5AEE22A0}" type="presParOf" srcId="{C084661B-EE71-4098-89F2-15CAFC011521}" destId="{A3717FDF-CF45-46C3-921A-8AF8D2518720}" srcOrd="0" destOrd="0" presId="urn:microsoft.com/office/officeart/2005/8/layout/hierarchy4"/>
    <dgm:cxn modelId="{50EE3BE9-8D78-4763-AB28-43B9F1D5F51A}" type="presParOf" srcId="{C084661B-EE71-4098-89F2-15CAFC011521}" destId="{EEF0D919-AA66-4B6E-A9B5-D1B0871CB401}" srcOrd="1" destOrd="0" presId="urn:microsoft.com/office/officeart/2005/8/layout/hierarchy4"/>
    <dgm:cxn modelId="{69A87B98-EDB8-4EF6-85FB-B21B2A5F1A58}" type="presParOf" srcId="{679898EF-C749-48E3-99F2-4DAE25CC1A10}" destId="{F3A0200D-8C44-4992-BD93-52FF2917027B}" srcOrd="3" destOrd="0" presId="urn:microsoft.com/office/officeart/2005/8/layout/hierarchy4"/>
    <dgm:cxn modelId="{3C60A2B0-006F-4A9F-8AAC-21EFC284DBD0}" type="presParOf" srcId="{679898EF-C749-48E3-99F2-4DAE25CC1A10}" destId="{DBB945DB-018A-4293-9791-1EF84CA66B1C}" srcOrd="4" destOrd="0" presId="urn:microsoft.com/office/officeart/2005/8/layout/hierarchy4"/>
    <dgm:cxn modelId="{6D577185-ECA2-457E-A771-257C6921B6E6}" type="presParOf" srcId="{DBB945DB-018A-4293-9791-1EF84CA66B1C}" destId="{09AE3C94-B583-4551-A6CC-C5B22869EC94}" srcOrd="0" destOrd="0" presId="urn:microsoft.com/office/officeart/2005/8/layout/hierarchy4"/>
    <dgm:cxn modelId="{AAE0A521-F2BB-4E78-97EA-56D0254CD583}" type="presParOf" srcId="{DBB945DB-018A-4293-9791-1EF84CA66B1C}" destId="{CA310B5A-EA43-47F5-8CFD-43C9C2506B2C}" srcOrd="1" destOrd="0" presId="urn:microsoft.com/office/officeart/2005/8/layout/hierarchy4"/>
    <dgm:cxn modelId="{47D8387F-AD78-49FB-B4EE-CD831FB1E920}" type="presParOf" srcId="{DBB945DB-018A-4293-9791-1EF84CA66B1C}" destId="{96BEB760-7776-4393-8C1F-EF30164A69AA}" srcOrd="2" destOrd="0" presId="urn:microsoft.com/office/officeart/2005/8/layout/hierarchy4"/>
    <dgm:cxn modelId="{B7DFFF6D-9D0E-4BD2-8B81-1214A7C16684}" type="presParOf" srcId="{96BEB760-7776-4393-8C1F-EF30164A69AA}" destId="{99A2FFEB-247D-4322-BA2B-7CA320574A01}" srcOrd="0" destOrd="0" presId="urn:microsoft.com/office/officeart/2005/8/layout/hierarchy4"/>
    <dgm:cxn modelId="{CAA4B92C-947A-44DC-868E-1F3E6F03E509}" type="presParOf" srcId="{99A2FFEB-247D-4322-BA2B-7CA320574A01}" destId="{7D1A272A-BA07-43D0-888A-660D75254CB3}" srcOrd="0" destOrd="0" presId="urn:microsoft.com/office/officeart/2005/8/layout/hierarchy4"/>
    <dgm:cxn modelId="{6D3B459B-ACBF-4995-A36E-CDCE23A417EA}" type="presParOf" srcId="{99A2FFEB-247D-4322-BA2B-7CA320574A01}" destId="{BFDA1AC9-BDD8-4A34-9142-10EEBCEB960F}" srcOrd="1" destOrd="0" presId="urn:microsoft.com/office/officeart/2005/8/layout/hierarchy4"/>
    <dgm:cxn modelId="{D603DCED-4AEE-47B6-8AB3-C399ACEF332C}" type="presParOf" srcId="{99A2FFEB-247D-4322-BA2B-7CA320574A01}" destId="{5FFAAD91-CDA5-4966-8827-24CAF51A89BC}" srcOrd="2" destOrd="0" presId="urn:microsoft.com/office/officeart/2005/8/layout/hierarchy4"/>
    <dgm:cxn modelId="{FA4E98C8-A56A-42A0-992A-EB524BD72332}" type="presParOf" srcId="{5FFAAD91-CDA5-4966-8827-24CAF51A89BC}" destId="{701B24BA-0589-4261-BBB0-B0167C5A0C23}" srcOrd="0" destOrd="0" presId="urn:microsoft.com/office/officeart/2005/8/layout/hierarchy4"/>
    <dgm:cxn modelId="{FED62BA4-3D92-4156-B05E-07FFAEEF619D}" type="presParOf" srcId="{701B24BA-0589-4261-BBB0-B0167C5A0C23}" destId="{141C0056-E6E3-47B2-B7C8-1D46CA1684F2}" srcOrd="0" destOrd="0" presId="urn:microsoft.com/office/officeart/2005/8/layout/hierarchy4"/>
    <dgm:cxn modelId="{9EB4E130-D5C5-4E67-B8EF-0F9FD1AABF1C}" type="presParOf" srcId="{701B24BA-0589-4261-BBB0-B0167C5A0C23}" destId="{5F3C2005-6BAA-476A-A5DB-DB5112370C5C}" srcOrd="1" destOrd="0" presId="urn:microsoft.com/office/officeart/2005/8/layout/hierarchy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161417-5A8D-470A-81D8-55173269C1DE}" type="doc">
      <dgm:prSet loTypeId="urn:microsoft.com/office/officeart/2005/8/layout/hierarchy4" loCatId="list" qsTypeId="urn:microsoft.com/office/officeart/2005/8/quickstyle/simple5" qsCatId="simple" csTypeId="urn:microsoft.com/office/officeart/2005/8/colors/accent2_5" csCatId="accent2" phldr="1"/>
      <dgm:spPr/>
      <dgm:t>
        <a:bodyPr/>
        <a:lstStyle/>
        <a:p>
          <a:endParaRPr lang="lv-LV"/>
        </a:p>
      </dgm:t>
    </dgm:pt>
    <dgm:pt modelId="{A82337E3-3C82-4709-9515-FD962A6323B2}">
      <dgm:prSet phldrT="[Text]"/>
      <dgm:spPr/>
      <dgm:t>
        <a:bodyPr/>
        <a:lstStyle/>
        <a:p>
          <a:r>
            <a:rPr lang="lv-LV" b="1" dirty="0">
              <a:latin typeface="+mn-lt"/>
            </a:rPr>
            <a:t>Stratēģiskie virzieni </a:t>
          </a:r>
          <a:endParaRPr lang="lv-LV" b="1" dirty="0"/>
        </a:p>
      </dgm:t>
    </dgm:pt>
    <dgm:pt modelId="{3E587EFD-E6CB-45E9-A81B-7968BF0D625B}" type="parTrans" cxnId="{BD21FFAD-D61E-4FFA-80B1-2C59AAA98CBE}">
      <dgm:prSet/>
      <dgm:spPr/>
      <dgm:t>
        <a:bodyPr/>
        <a:lstStyle/>
        <a:p>
          <a:endParaRPr lang="lv-LV"/>
        </a:p>
      </dgm:t>
    </dgm:pt>
    <dgm:pt modelId="{AA93D4C0-2283-4B7C-AA52-E275646E138A}" type="sibTrans" cxnId="{BD21FFAD-D61E-4FFA-80B1-2C59AAA98CBE}">
      <dgm:prSet/>
      <dgm:spPr/>
      <dgm:t>
        <a:bodyPr/>
        <a:lstStyle/>
        <a:p>
          <a:endParaRPr lang="lv-LV"/>
        </a:p>
      </dgm:t>
    </dgm:pt>
    <dgm:pt modelId="{E5E3901B-01E6-4FB0-B93B-3D712B50EB26}">
      <dgm:prSet phldrT="[Text]"/>
      <dgm:spPr/>
      <dgm:t>
        <a:bodyPr/>
        <a:lstStyle/>
        <a:p>
          <a:r>
            <a:rPr lang="lv-LV" b="1" dirty="0">
              <a:latin typeface="+mn-lt"/>
            </a:rPr>
            <a:t>Nozares administratīvās kapacitātes stiprināšana </a:t>
          </a:r>
          <a:endParaRPr lang="lv-LV" b="1" dirty="0"/>
        </a:p>
      </dgm:t>
    </dgm:pt>
    <dgm:pt modelId="{472B92E0-41A7-4AF4-8F9B-089E546DB378}" type="parTrans" cxnId="{2C2151CA-6935-44DE-ADE2-A5484F931C8A}">
      <dgm:prSet/>
      <dgm:spPr/>
      <dgm:t>
        <a:bodyPr/>
        <a:lstStyle/>
        <a:p>
          <a:endParaRPr lang="lv-LV"/>
        </a:p>
      </dgm:t>
    </dgm:pt>
    <dgm:pt modelId="{F9BA1E21-02CE-4466-A66C-AD7A0DEEE03A}" type="sibTrans" cxnId="{2C2151CA-6935-44DE-ADE2-A5484F931C8A}">
      <dgm:prSet/>
      <dgm:spPr/>
      <dgm:t>
        <a:bodyPr/>
        <a:lstStyle/>
        <a:p>
          <a:endParaRPr lang="lv-LV"/>
        </a:p>
      </dgm:t>
    </dgm:pt>
    <dgm:pt modelId="{B0D1B120-E5E0-4A01-80D8-F6680B54C323}">
      <dgm:prSet phldrT="[Text]"/>
      <dgm:spPr/>
      <dgm:t>
        <a:bodyPr/>
        <a:lstStyle/>
        <a:p>
          <a:r>
            <a:rPr lang="lv-LV" b="1" dirty="0">
              <a:latin typeface="+mn-lt"/>
            </a:rPr>
            <a:t>Veselības aprūpes jomā strādājošo kapacitāte </a:t>
          </a:r>
          <a:endParaRPr lang="lv-LV" dirty="0"/>
        </a:p>
      </dgm:t>
    </dgm:pt>
    <dgm:pt modelId="{738A600A-422D-43AB-A4A1-A02D05AF23D3}" type="sibTrans" cxnId="{E40953B5-574C-475C-A6EE-92AA32015A22}">
      <dgm:prSet/>
      <dgm:spPr/>
      <dgm:t>
        <a:bodyPr/>
        <a:lstStyle/>
        <a:p>
          <a:endParaRPr lang="lv-LV"/>
        </a:p>
      </dgm:t>
    </dgm:pt>
    <dgm:pt modelId="{C3E47248-34E3-4609-B370-11508CD65008}" type="parTrans" cxnId="{E40953B5-574C-475C-A6EE-92AA32015A22}">
      <dgm:prSet/>
      <dgm:spPr/>
      <dgm:t>
        <a:bodyPr/>
        <a:lstStyle/>
        <a:p>
          <a:endParaRPr lang="lv-LV"/>
        </a:p>
      </dgm:t>
    </dgm:pt>
    <dgm:pt modelId="{35C54F85-AD58-41C5-BB29-5C652EE5219D}" type="pres">
      <dgm:prSet presAssocID="{2F161417-5A8D-470A-81D8-55173269C1DE}" presName="Name0" presStyleCnt="0">
        <dgm:presLayoutVars>
          <dgm:chPref val="1"/>
          <dgm:dir/>
          <dgm:animOne val="branch"/>
          <dgm:animLvl val="lvl"/>
          <dgm:resizeHandles/>
        </dgm:presLayoutVars>
      </dgm:prSet>
      <dgm:spPr/>
    </dgm:pt>
    <dgm:pt modelId="{1A3F5AB1-DBD0-4EC4-88A2-E47474C62E9E}" type="pres">
      <dgm:prSet presAssocID="{B0D1B120-E5E0-4A01-80D8-F6680B54C323}" presName="vertOne" presStyleCnt="0"/>
      <dgm:spPr/>
    </dgm:pt>
    <dgm:pt modelId="{B069AAD2-50DC-4240-B754-3E660D2C5806}" type="pres">
      <dgm:prSet presAssocID="{B0D1B120-E5E0-4A01-80D8-F6680B54C323}" presName="txOne" presStyleLbl="node0" presStyleIdx="0" presStyleCnt="1" custLinFactNeighborY="-8251">
        <dgm:presLayoutVars>
          <dgm:chPref val="3"/>
        </dgm:presLayoutVars>
      </dgm:prSet>
      <dgm:spPr/>
    </dgm:pt>
    <dgm:pt modelId="{54C62DCC-0F46-4A78-BC52-D7F406FA9C7E}" type="pres">
      <dgm:prSet presAssocID="{B0D1B120-E5E0-4A01-80D8-F6680B54C323}" presName="parTransOne" presStyleCnt="0"/>
      <dgm:spPr/>
    </dgm:pt>
    <dgm:pt modelId="{679898EF-C749-48E3-99F2-4DAE25CC1A10}" type="pres">
      <dgm:prSet presAssocID="{B0D1B120-E5E0-4A01-80D8-F6680B54C323}" presName="horzOne" presStyleCnt="0"/>
      <dgm:spPr/>
    </dgm:pt>
    <dgm:pt modelId="{9435B070-7313-4274-B562-42FC554114D5}" type="pres">
      <dgm:prSet presAssocID="{A82337E3-3C82-4709-9515-FD962A6323B2}" presName="vertTwo" presStyleCnt="0"/>
      <dgm:spPr/>
    </dgm:pt>
    <dgm:pt modelId="{5664F625-FFC8-43FD-88B5-ACA09C7A2537}" type="pres">
      <dgm:prSet presAssocID="{A82337E3-3C82-4709-9515-FD962A6323B2}" presName="txTwo" presStyleLbl="node2" presStyleIdx="0" presStyleCnt="1">
        <dgm:presLayoutVars>
          <dgm:chPref val="3"/>
        </dgm:presLayoutVars>
      </dgm:prSet>
      <dgm:spPr/>
    </dgm:pt>
    <dgm:pt modelId="{A240AFDF-B81B-4769-9E54-9D35B09CB580}" type="pres">
      <dgm:prSet presAssocID="{A82337E3-3C82-4709-9515-FD962A6323B2}" presName="parTransTwo" presStyleCnt="0"/>
      <dgm:spPr/>
    </dgm:pt>
    <dgm:pt modelId="{2C31936E-0D2A-48D4-9901-3F106716A92F}" type="pres">
      <dgm:prSet presAssocID="{A82337E3-3C82-4709-9515-FD962A6323B2}" presName="horzTwo" presStyleCnt="0"/>
      <dgm:spPr/>
    </dgm:pt>
    <dgm:pt modelId="{199E938E-6361-4E42-9993-15C71A261B82}" type="pres">
      <dgm:prSet presAssocID="{E5E3901B-01E6-4FB0-B93B-3D712B50EB26}" presName="vertThree" presStyleCnt="0"/>
      <dgm:spPr/>
    </dgm:pt>
    <dgm:pt modelId="{CF9BFDB0-1CD9-41F5-B5F1-9F51B56898E9}" type="pres">
      <dgm:prSet presAssocID="{E5E3901B-01E6-4FB0-B93B-3D712B50EB26}" presName="txThree" presStyleLbl="node3" presStyleIdx="0" presStyleCnt="1">
        <dgm:presLayoutVars>
          <dgm:chPref val="3"/>
        </dgm:presLayoutVars>
      </dgm:prSet>
      <dgm:spPr/>
    </dgm:pt>
    <dgm:pt modelId="{B4FAD358-2AF6-4444-9D6B-54876AB3D8F0}" type="pres">
      <dgm:prSet presAssocID="{E5E3901B-01E6-4FB0-B93B-3D712B50EB26}" presName="horzThree" presStyleCnt="0"/>
      <dgm:spPr/>
    </dgm:pt>
  </dgm:ptLst>
  <dgm:cxnLst>
    <dgm:cxn modelId="{2472B867-EECE-40FB-9491-10A288740A0E}" type="presOf" srcId="{E5E3901B-01E6-4FB0-B93B-3D712B50EB26}" destId="{CF9BFDB0-1CD9-41F5-B5F1-9F51B56898E9}" srcOrd="0" destOrd="0" presId="urn:microsoft.com/office/officeart/2005/8/layout/hierarchy4"/>
    <dgm:cxn modelId="{EFC37772-E808-421A-8CB5-93D4602A2D32}" type="presOf" srcId="{B0D1B120-E5E0-4A01-80D8-F6680B54C323}" destId="{B069AAD2-50DC-4240-B754-3E660D2C5806}" srcOrd="0" destOrd="0" presId="urn:microsoft.com/office/officeart/2005/8/layout/hierarchy4"/>
    <dgm:cxn modelId="{03F53675-8FA5-416D-A0D2-8F67E90D7F26}" type="presOf" srcId="{A82337E3-3C82-4709-9515-FD962A6323B2}" destId="{5664F625-FFC8-43FD-88B5-ACA09C7A2537}" srcOrd="0" destOrd="0" presId="urn:microsoft.com/office/officeart/2005/8/layout/hierarchy4"/>
    <dgm:cxn modelId="{488C2297-2C2B-44ED-BCFD-4F85B9608EC4}" type="presOf" srcId="{2F161417-5A8D-470A-81D8-55173269C1DE}" destId="{35C54F85-AD58-41C5-BB29-5C652EE5219D}" srcOrd="0" destOrd="0" presId="urn:microsoft.com/office/officeart/2005/8/layout/hierarchy4"/>
    <dgm:cxn modelId="{BD21FFAD-D61E-4FFA-80B1-2C59AAA98CBE}" srcId="{B0D1B120-E5E0-4A01-80D8-F6680B54C323}" destId="{A82337E3-3C82-4709-9515-FD962A6323B2}" srcOrd="0" destOrd="0" parTransId="{3E587EFD-E6CB-45E9-A81B-7968BF0D625B}" sibTransId="{AA93D4C0-2283-4B7C-AA52-E275646E138A}"/>
    <dgm:cxn modelId="{E40953B5-574C-475C-A6EE-92AA32015A22}" srcId="{2F161417-5A8D-470A-81D8-55173269C1DE}" destId="{B0D1B120-E5E0-4A01-80D8-F6680B54C323}" srcOrd="0" destOrd="0" parTransId="{C3E47248-34E3-4609-B370-11508CD65008}" sibTransId="{738A600A-422D-43AB-A4A1-A02D05AF23D3}"/>
    <dgm:cxn modelId="{2C2151CA-6935-44DE-ADE2-A5484F931C8A}" srcId="{A82337E3-3C82-4709-9515-FD962A6323B2}" destId="{E5E3901B-01E6-4FB0-B93B-3D712B50EB26}" srcOrd="0" destOrd="0" parTransId="{472B92E0-41A7-4AF4-8F9B-089E546DB378}" sibTransId="{F9BA1E21-02CE-4466-A66C-AD7A0DEEE03A}"/>
    <dgm:cxn modelId="{A2D10D17-C10B-4752-B54B-CB9840A5186F}" type="presParOf" srcId="{35C54F85-AD58-41C5-BB29-5C652EE5219D}" destId="{1A3F5AB1-DBD0-4EC4-88A2-E47474C62E9E}" srcOrd="0" destOrd="0" presId="urn:microsoft.com/office/officeart/2005/8/layout/hierarchy4"/>
    <dgm:cxn modelId="{4AB25B61-2E25-4144-B8FE-590F23AA95F9}" type="presParOf" srcId="{1A3F5AB1-DBD0-4EC4-88A2-E47474C62E9E}" destId="{B069AAD2-50DC-4240-B754-3E660D2C5806}" srcOrd="0" destOrd="0" presId="urn:microsoft.com/office/officeart/2005/8/layout/hierarchy4"/>
    <dgm:cxn modelId="{D1C85B07-229E-4E4B-BA74-8C7997836046}" type="presParOf" srcId="{1A3F5AB1-DBD0-4EC4-88A2-E47474C62E9E}" destId="{54C62DCC-0F46-4A78-BC52-D7F406FA9C7E}" srcOrd="1" destOrd="0" presId="urn:microsoft.com/office/officeart/2005/8/layout/hierarchy4"/>
    <dgm:cxn modelId="{B1FE013C-C94B-487A-8BB8-D12DE608656B}" type="presParOf" srcId="{1A3F5AB1-DBD0-4EC4-88A2-E47474C62E9E}" destId="{679898EF-C749-48E3-99F2-4DAE25CC1A10}" srcOrd="2" destOrd="0" presId="urn:microsoft.com/office/officeart/2005/8/layout/hierarchy4"/>
    <dgm:cxn modelId="{95E275AB-A106-49E5-BFDB-D746862F5FED}" type="presParOf" srcId="{679898EF-C749-48E3-99F2-4DAE25CC1A10}" destId="{9435B070-7313-4274-B562-42FC554114D5}" srcOrd="0" destOrd="0" presId="urn:microsoft.com/office/officeart/2005/8/layout/hierarchy4"/>
    <dgm:cxn modelId="{3A3AC186-E360-44F5-A427-2B2B8697A69B}" type="presParOf" srcId="{9435B070-7313-4274-B562-42FC554114D5}" destId="{5664F625-FFC8-43FD-88B5-ACA09C7A2537}" srcOrd="0" destOrd="0" presId="urn:microsoft.com/office/officeart/2005/8/layout/hierarchy4"/>
    <dgm:cxn modelId="{82CDF1C3-76B5-4284-AD42-7405873D3D66}" type="presParOf" srcId="{9435B070-7313-4274-B562-42FC554114D5}" destId="{A240AFDF-B81B-4769-9E54-9D35B09CB580}" srcOrd="1" destOrd="0" presId="urn:microsoft.com/office/officeart/2005/8/layout/hierarchy4"/>
    <dgm:cxn modelId="{E04D43A6-1BD5-43C5-A12E-91185D971F53}" type="presParOf" srcId="{9435B070-7313-4274-B562-42FC554114D5}" destId="{2C31936E-0D2A-48D4-9901-3F106716A92F}" srcOrd="2" destOrd="0" presId="urn:microsoft.com/office/officeart/2005/8/layout/hierarchy4"/>
    <dgm:cxn modelId="{B233DE5F-AFD0-407C-9669-B5D50CEE782F}" type="presParOf" srcId="{2C31936E-0D2A-48D4-9901-3F106716A92F}" destId="{199E938E-6361-4E42-9993-15C71A261B82}" srcOrd="0" destOrd="0" presId="urn:microsoft.com/office/officeart/2005/8/layout/hierarchy4"/>
    <dgm:cxn modelId="{45F0C546-F0B1-492A-9CBF-D06B50F2FD1A}" type="presParOf" srcId="{199E938E-6361-4E42-9993-15C71A261B82}" destId="{CF9BFDB0-1CD9-41F5-B5F1-9F51B56898E9}" srcOrd="0" destOrd="0" presId="urn:microsoft.com/office/officeart/2005/8/layout/hierarchy4"/>
    <dgm:cxn modelId="{3D0FF502-B060-42FB-B21F-AD8127ED03E1}" type="presParOf" srcId="{199E938E-6361-4E42-9993-15C71A261B82}" destId="{B4FAD358-2AF6-4444-9D6B-54876AB3D8F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BC7DF9-8834-4D98-9B38-891E26D93FDB}" type="doc">
      <dgm:prSet loTypeId="urn:diagrams.loki3.com/BracketList" loCatId="list" qsTypeId="urn:microsoft.com/office/officeart/2005/8/quickstyle/simple3" qsCatId="simple" csTypeId="urn:microsoft.com/office/officeart/2005/8/colors/accent2_5" csCatId="accent2" phldr="1"/>
      <dgm:spPr/>
      <dgm:t>
        <a:bodyPr/>
        <a:lstStyle/>
        <a:p>
          <a:endParaRPr lang="en-US"/>
        </a:p>
      </dgm:t>
    </dgm:pt>
    <dgm:pt modelId="{0493CBD9-7E25-4DF4-8A75-2E6FB8BE7A20}">
      <dgm:prSet phldrT="[Text]" custT="1"/>
      <dgm:spPr/>
      <dgm:t>
        <a:bodyPr/>
        <a:lstStyle/>
        <a:p>
          <a:r>
            <a:rPr lang="en-US" sz="1800" b="1" dirty="0"/>
            <a:t>Ieguvums </a:t>
          </a:r>
          <a:r>
            <a:rPr lang="lv-LV" sz="1800" b="1" dirty="0"/>
            <a:t>PACIENTAM</a:t>
          </a:r>
          <a:endParaRPr lang="en-US" sz="1800" b="1" dirty="0"/>
        </a:p>
      </dgm:t>
    </dgm:pt>
    <dgm:pt modelId="{D3AAB7E3-2349-4D89-89D0-A70D2784BF6C}" type="parTrans" cxnId="{9953A0F0-FA08-4834-AC2C-EBE53662553A}">
      <dgm:prSet/>
      <dgm:spPr/>
      <dgm:t>
        <a:bodyPr/>
        <a:lstStyle/>
        <a:p>
          <a:endParaRPr lang="en-US"/>
        </a:p>
      </dgm:t>
    </dgm:pt>
    <dgm:pt modelId="{6460A0B6-ED4D-4CF1-BF24-136885195BC1}" type="sibTrans" cxnId="{9953A0F0-FA08-4834-AC2C-EBE53662553A}">
      <dgm:prSet/>
      <dgm:spPr/>
      <dgm:t>
        <a:bodyPr/>
        <a:lstStyle/>
        <a:p>
          <a:endParaRPr lang="en-US"/>
        </a:p>
      </dgm:t>
    </dgm:pt>
    <dgm:pt modelId="{AF34E544-83CB-4BE2-A0FC-24C7741EE9D5}">
      <dgm:prSet phldrT="[Text]" custT="1"/>
      <dgm:spPr/>
      <dgm:t>
        <a:bodyPr/>
        <a:lstStyle/>
        <a:p>
          <a:r>
            <a:rPr lang="lv-LV" sz="1800" dirty="0"/>
            <a:t>Tiek uzlabota ārstu-speciālistu pieejamība veselības aprūpes pakalpojumiem visā valsts teritorijā. </a:t>
          </a:r>
          <a:endParaRPr lang="en-US" sz="1800" dirty="0"/>
        </a:p>
      </dgm:t>
    </dgm:pt>
    <dgm:pt modelId="{8EB1B898-52A6-491F-83FD-295617A6CC4E}" type="parTrans" cxnId="{5ADBAE3A-5A2B-4529-9E8E-011A54555B06}">
      <dgm:prSet/>
      <dgm:spPr/>
      <dgm:t>
        <a:bodyPr/>
        <a:lstStyle/>
        <a:p>
          <a:endParaRPr lang="en-US"/>
        </a:p>
      </dgm:t>
    </dgm:pt>
    <dgm:pt modelId="{69298D8E-E1D9-4DA3-AA89-FB5ABA6A6ADB}" type="sibTrans" cxnId="{5ADBAE3A-5A2B-4529-9E8E-011A54555B06}">
      <dgm:prSet/>
      <dgm:spPr/>
      <dgm:t>
        <a:bodyPr/>
        <a:lstStyle/>
        <a:p>
          <a:endParaRPr lang="en-US"/>
        </a:p>
      </dgm:t>
    </dgm:pt>
    <dgm:pt modelId="{80D9FA01-47FE-4B22-B473-D36F6D77BD51}">
      <dgm:prSet phldrT="[Text]" custT="1"/>
      <dgm:spPr/>
      <dgm:t>
        <a:bodyPr/>
        <a:lstStyle/>
        <a:p>
          <a:r>
            <a:rPr lang="en-US" sz="1800" b="1" dirty="0"/>
            <a:t>Ieguvums </a:t>
          </a:r>
          <a:r>
            <a:rPr lang="lv-LV" sz="1800" b="1" dirty="0"/>
            <a:t>EKONOMIKAI</a:t>
          </a:r>
          <a:endParaRPr lang="en-US" sz="1800" b="1" dirty="0"/>
        </a:p>
      </dgm:t>
    </dgm:pt>
    <dgm:pt modelId="{68348D1C-EB77-4DE9-967E-77013FBC3D21}" type="parTrans" cxnId="{6588E11D-479B-4CDA-B463-B3017D26E438}">
      <dgm:prSet/>
      <dgm:spPr/>
      <dgm:t>
        <a:bodyPr/>
        <a:lstStyle/>
        <a:p>
          <a:endParaRPr lang="en-US"/>
        </a:p>
      </dgm:t>
    </dgm:pt>
    <dgm:pt modelId="{0F5A7FD1-70B0-4AD5-A30D-DB8AD56AC650}" type="sibTrans" cxnId="{6588E11D-479B-4CDA-B463-B3017D26E438}">
      <dgm:prSet/>
      <dgm:spPr/>
      <dgm:t>
        <a:bodyPr/>
        <a:lstStyle/>
        <a:p>
          <a:endParaRPr lang="en-US"/>
        </a:p>
      </dgm:t>
    </dgm:pt>
    <dgm:pt modelId="{1A314C59-0FC7-468B-8A92-2A119D597BBC}">
      <dgm:prSet phldrT="[Text]" custT="1"/>
      <dgm:spPr/>
      <dgm:t>
        <a:bodyPr/>
        <a:lstStyle/>
        <a:p>
          <a:r>
            <a:rPr lang="lv-LV" sz="1800" noProof="0" dirty="0"/>
            <a:t>Veselības aprūpes sistēmā tiek uzlabota gatavība reaģēšanai</a:t>
          </a:r>
        </a:p>
      </dgm:t>
    </dgm:pt>
    <dgm:pt modelId="{CECE828A-8FC1-4941-8706-38E0CBD487E8}" type="parTrans" cxnId="{6B91A2F3-E039-4A78-8823-565794C9B673}">
      <dgm:prSet/>
      <dgm:spPr/>
      <dgm:t>
        <a:bodyPr/>
        <a:lstStyle/>
        <a:p>
          <a:endParaRPr lang="en-US"/>
        </a:p>
      </dgm:t>
    </dgm:pt>
    <dgm:pt modelId="{2F5C0E03-5BFB-40F4-9313-85E4CDBFAE8A}" type="sibTrans" cxnId="{6B91A2F3-E039-4A78-8823-565794C9B673}">
      <dgm:prSet/>
      <dgm:spPr/>
      <dgm:t>
        <a:bodyPr/>
        <a:lstStyle/>
        <a:p>
          <a:endParaRPr lang="en-US"/>
        </a:p>
      </dgm:t>
    </dgm:pt>
    <dgm:pt modelId="{2D7DC192-BC75-488A-AD16-7790D66DEFD9}">
      <dgm:prSet custT="1"/>
      <dgm:spPr/>
      <dgm:t>
        <a:bodyPr/>
        <a:lstStyle/>
        <a:p>
          <a:r>
            <a:rPr lang="lv-LV" sz="1800" dirty="0"/>
            <a:t>Ārstniecības personu darba kvalitāte.</a:t>
          </a:r>
          <a:endParaRPr lang="en-US" sz="1800" dirty="0"/>
        </a:p>
      </dgm:t>
    </dgm:pt>
    <dgm:pt modelId="{19C7A62D-C407-4BA5-837C-539FDDCAD8F1}" type="parTrans" cxnId="{3C352935-B13B-493E-ADC9-A5B64AF8CAE0}">
      <dgm:prSet/>
      <dgm:spPr/>
      <dgm:t>
        <a:bodyPr/>
        <a:lstStyle/>
        <a:p>
          <a:endParaRPr lang="en-US"/>
        </a:p>
      </dgm:t>
    </dgm:pt>
    <dgm:pt modelId="{5ECAD420-B317-4562-9146-23B2B52D68AE}" type="sibTrans" cxnId="{3C352935-B13B-493E-ADC9-A5B64AF8CAE0}">
      <dgm:prSet/>
      <dgm:spPr/>
      <dgm:t>
        <a:bodyPr/>
        <a:lstStyle/>
        <a:p>
          <a:endParaRPr lang="en-US"/>
        </a:p>
      </dgm:t>
    </dgm:pt>
    <dgm:pt modelId="{CD99E412-1349-49B1-A6D0-159D7EA6CE17}">
      <dgm:prSet phldrT="[Text]" custT="1"/>
      <dgm:spPr/>
      <dgm:t>
        <a:bodyPr/>
        <a:lstStyle/>
        <a:p>
          <a:r>
            <a:rPr lang="lv-LV" sz="1800" noProof="0" dirty="0"/>
            <a:t>Samazinās valsts izmaksas par darba nespējas periodu iedzīvotājiem</a:t>
          </a:r>
        </a:p>
      </dgm:t>
    </dgm:pt>
    <dgm:pt modelId="{CF9773C2-F0F2-46DC-BAD6-982EB8680849}" type="parTrans" cxnId="{3720470F-BC3C-4F37-AB2A-06DC35F47A30}">
      <dgm:prSet/>
      <dgm:spPr/>
      <dgm:t>
        <a:bodyPr/>
        <a:lstStyle/>
        <a:p>
          <a:endParaRPr lang="lv-LV"/>
        </a:p>
      </dgm:t>
    </dgm:pt>
    <dgm:pt modelId="{BCF4AF14-8655-43DB-AE11-DB87D163BA6A}" type="sibTrans" cxnId="{3720470F-BC3C-4F37-AB2A-06DC35F47A30}">
      <dgm:prSet/>
      <dgm:spPr/>
      <dgm:t>
        <a:bodyPr/>
        <a:lstStyle/>
        <a:p>
          <a:endParaRPr lang="lv-LV"/>
        </a:p>
      </dgm:t>
    </dgm:pt>
    <dgm:pt modelId="{11AA2989-0339-4748-B8D0-E0E60AD7597D}" type="pres">
      <dgm:prSet presAssocID="{4BBC7DF9-8834-4D98-9B38-891E26D93FDB}" presName="Name0" presStyleCnt="0">
        <dgm:presLayoutVars>
          <dgm:dir/>
          <dgm:animLvl val="lvl"/>
          <dgm:resizeHandles val="exact"/>
        </dgm:presLayoutVars>
      </dgm:prSet>
      <dgm:spPr/>
    </dgm:pt>
    <dgm:pt modelId="{F503F2A2-8605-45AF-AB47-5A8D12796395}" type="pres">
      <dgm:prSet presAssocID="{0493CBD9-7E25-4DF4-8A75-2E6FB8BE7A20}" presName="linNode" presStyleCnt="0"/>
      <dgm:spPr/>
    </dgm:pt>
    <dgm:pt modelId="{06CC3CE7-17A0-40AA-9179-B94141635C04}" type="pres">
      <dgm:prSet presAssocID="{0493CBD9-7E25-4DF4-8A75-2E6FB8BE7A20}" presName="parTx" presStyleLbl="revTx" presStyleIdx="0" presStyleCnt="2" custScaleX="83119" custScaleY="114886">
        <dgm:presLayoutVars>
          <dgm:chMax val="1"/>
          <dgm:bulletEnabled val="1"/>
        </dgm:presLayoutVars>
      </dgm:prSet>
      <dgm:spPr/>
    </dgm:pt>
    <dgm:pt modelId="{704223DE-C7FE-40E1-9789-C465D07C9E45}" type="pres">
      <dgm:prSet presAssocID="{0493CBD9-7E25-4DF4-8A75-2E6FB8BE7A20}" presName="bracket" presStyleLbl="parChTrans1D1" presStyleIdx="0" presStyleCnt="2" custScaleY="68654"/>
      <dgm:spPr/>
    </dgm:pt>
    <dgm:pt modelId="{715FD35D-03E9-4FB0-8E0D-B5BDE2FC2EB7}" type="pres">
      <dgm:prSet presAssocID="{0493CBD9-7E25-4DF4-8A75-2E6FB8BE7A20}" presName="spH" presStyleCnt="0"/>
      <dgm:spPr/>
    </dgm:pt>
    <dgm:pt modelId="{75613AE9-83A0-4FC0-87D1-09DFD47455AE}" type="pres">
      <dgm:prSet presAssocID="{0493CBD9-7E25-4DF4-8A75-2E6FB8BE7A20}" presName="desTx" presStyleLbl="node1" presStyleIdx="0" presStyleCnt="2" custScaleX="106812" custScaleY="103772">
        <dgm:presLayoutVars>
          <dgm:bulletEnabled val="1"/>
        </dgm:presLayoutVars>
      </dgm:prSet>
      <dgm:spPr/>
    </dgm:pt>
    <dgm:pt modelId="{6F9487E9-B16C-449D-99B4-ABDFE49E6711}" type="pres">
      <dgm:prSet presAssocID="{6460A0B6-ED4D-4CF1-BF24-136885195BC1}" presName="spV" presStyleCnt="0"/>
      <dgm:spPr/>
    </dgm:pt>
    <dgm:pt modelId="{9A5E9CCA-8E35-41DE-B237-341369BAC970}" type="pres">
      <dgm:prSet presAssocID="{80D9FA01-47FE-4B22-B473-D36F6D77BD51}" presName="linNode" presStyleCnt="0"/>
      <dgm:spPr/>
    </dgm:pt>
    <dgm:pt modelId="{576C7DBD-F6BB-459C-8400-6503389485E0}" type="pres">
      <dgm:prSet presAssocID="{80D9FA01-47FE-4B22-B473-D36F6D77BD51}" presName="parTx" presStyleLbl="revTx" presStyleIdx="1" presStyleCnt="2" custScaleX="82407" custScaleY="114886">
        <dgm:presLayoutVars>
          <dgm:chMax val="1"/>
          <dgm:bulletEnabled val="1"/>
        </dgm:presLayoutVars>
      </dgm:prSet>
      <dgm:spPr/>
    </dgm:pt>
    <dgm:pt modelId="{1F0D0F40-CC0D-4DD0-B2E0-534F573806BF}" type="pres">
      <dgm:prSet presAssocID="{80D9FA01-47FE-4B22-B473-D36F6D77BD51}" presName="bracket" presStyleLbl="parChTrans1D1" presStyleIdx="1" presStyleCnt="2"/>
      <dgm:spPr/>
    </dgm:pt>
    <dgm:pt modelId="{B59F1993-B2E3-415E-BCFE-91DC5A12E982}" type="pres">
      <dgm:prSet presAssocID="{80D9FA01-47FE-4B22-B473-D36F6D77BD51}" presName="spH" presStyleCnt="0"/>
      <dgm:spPr/>
    </dgm:pt>
    <dgm:pt modelId="{4D7AC1CD-1325-40D7-BB18-968307E02759}" type="pres">
      <dgm:prSet presAssocID="{80D9FA01-47FE-4B22-B473-D36F6D77BD51}" presName="desTx" presStyleLbl="node1" presStyleIdx="1" presStyleCnt="2" custScaleX="106812" custScaleY="88889">
        <dgm:presLayoutVars>
          <dgm:bulletEnabled val="1"/>
        </dgm:presLayoutVars>
      </dgm:prSet>
      <dgm:spPr/>
    </dgm:pt>
  </dgm:ptLst>
  <dgm:cxnLst>
    <dgm:cxn modelId="{3720470F-BC3C-4F37-AB2A-06DC35F47A30}" srcId="{80D9FA01-47FE-4B22-B473-D36F6D77BD51}" destId="{CD99E412-1349-49B1-A6D0-159D7EA6CE17}" srcOrd="1" destOrd="0" parTransId="{CF9773C2-F0F2-46DC-BAD6-982EB8680849}" sibTransId="{BCF4AF14-8655-43DB-AE11-DB87D163BA6A}"/>
    <dgm:cxn modelId="{6588E11D-479B-4CDA-B463-B3017D26E438}" srcId="{4BBC7DF9-8834-4D98-9B38-891E26D93FDB}" destId="{80D9FA01-47FE-4B22-B473-D36F6D77BD51}" srcOrd="1" destOrd="0" parTransId="{68348D1C-EB77-4DE9-967E-77013FBC3D21}" sibTransId="{0F5A7FD1-70B0-4AD5-A30D-DB8AD56AC650}"/>
    <dgm:cxn modelId="{3C352935-B13B-493E-ADC9-A5B64AF8CAE0}" srcId="{0493CBD9-7E25-4DF4-8A75-2E6FB8BE7A20}" destId="{2D7DC192-BC75-488A-AD16-7790D66DEFD9}" srcOrd="1" destOrd="0" parTransId="{19C7A62D-C407-4BA5-837C-539FDDCAD8F1}" sibTransId="{5ECAD420-B317-4562-9146-23B2B52D68AE}"/>
    <dgm:cxn modelId="{5ADBAE3A-5A2B-4529-9E8E-011A54555B06}" srcId="{0493CBD9-7E25-4DF4-8A75-2E6FB8BE7A20}" destId="{AF34E544-83CB-4BE2-A0FC-24C7741EE9D5}" srcOrd="0" destOrd="0" parTransId="{8EB1B898-52A6-491F-83FD-295617A6CC4E}" sibTransId="{69298D8E-E1D9-4DA3-AA89-FB5ABA6A6ADB}"/>
    <dgm:cxn modelId="{2FAA0445-72B4-4036-994B-436AF6FA6BD0}" type="presOf" srcId="{0493CBD9-7E25-4DF4-8A75-2E6FB8BE7A20}" destId="{06CC3CE7-17A0-40AA-9179-B94141635C04}" srcOrd="0" destOrd="0" presId="urn:diagrams.loki3.com/BracketList"/>
    <dgm:cxn modelId="{017C0073-35BB-4FF6-8DDE-0B86582B6B9E}" type="presOf" srcId="{1A314C59-0FC7-468B-8A92-2A119D597BBC}" destId="{4D7AC1CD-1325-40D7-BB18-968307E02759}" srcOrd="0" destOrd="0" presId="urn:diagrams.loki3.com/BracketList"/>
    <dgm:cxn modelId="{E7C82A75-3DF5-47C1-9F49-D215D87054B8}" type="presOf" srcId="{4BBC7DF9-8834-4D98-9B38-891E26D93FDB}" destId="{11AA2989-0339-4748-B8D0-E0E60AD7597D}" srcOrd="0" destOrd="0" presId="urn:diagrams.loki3.com/BracketList"/>
    <dgm:cxn modelId="{0B6C759F-0DD3-4EC9-A718-8F611140F1DB}" type="presOf" srcId="{80D9FA01-47FE-4B22-B473-D36F6D77BD51}" destId="{576C7DBD-F6BB-459C-8400-6503389485E0}" srcOrd="0" destOrd="0" presId="urn:diagrams.loki3.com/BracketList"/>
    <dgm:cxn modelId="{572C9ED6-8E83-4831-9A7B-18757CA138FC}" type="presOf" srcId="{AF34E544-83CB-4BE2-A0FC-24C7741EE9D5}" destId="{75613AE9-83A0-4FC0-87D1-09DFD47455AE}" srcOrd="0" destOrd="0" presId="urn:diagrams.loki3.com/BracketList"/>
    <dgm:cxn modelId="{9953A0F0-FA08-4834-AC2C-EBE53662553A}" srcId="{4BBC7DF9-8834-4D98-9B38-891E26D93FDB}" destId="{0493CBD9-7E25-4DF4-8A75-2E6FB8BE7A20}" srcOrd="0" destOrd="0" parTransId="{D3AAB7E3-2349-4D89-89D0-A70D2784BF6C}" sibTransId="{6460A0B6-ED4D-4CF1-BF24-136885195BC1}"/>
    <dgm:cxn modelId="{7A6DD1F0-15A4-4DD7-963F-724360BA753B}" type="presOf" srcId="{2D7DC192-BC75-488A-AD16-7790D66DEFD9}" destId="{75613AE9-83A0-4FC0-87D1-09DFD47455AE}" srcOrd="0" destOrd="1" presId="urn:diagrams.loki3.com/BracketList"/>
    <dgm:cxn modelId="{6B91A2F3-E039-4A78-8823-565794C9B673}" srcId="{80D9FA01-47FE-4B22-B473-D36F6D77BD51}" destId="{1A314C59-0FC7-468B-8A92-2A119D597BBC}" srcOrd="0" destOrd="0" parTransId="{CECE828A-8FC1-4941-8706-38E0CBD487E8}" sibTransId="{2F5C0E03-5BFB-40F4-9313-85E4CDBFAE8A}"/>
    <dgm:cxn modelId="{62AEFFF5-B70C-4E4C-AECB-80F741020F4A}" type="presOf" srcId="{CD99E412-1349-49B1-A6D0-159D7EA6CE17}" destId="{4D7AC1CD-1325-40D7-BB18-968307E02759}" srcOrd="0" destOrd="1" presId="urn:diagrams.loki3.com/BracketList"/>
    <dgm:cxn modelId="{85F1E877-D8F6-437A-9D7B-2CD19ED519EA}" type="presParOf" srcId="{11AA2989-0339-4748-B8D0-E0E60AD7597D}" destId="{F503F2A2-8605-45AF-AB47-5A8D12796395}" srcOrd="0" destOrd="0" presId="urn:diagrams.loki3.com/BracketList"/>
    <dgm:cxn modelId="{3271E1B7-4254-4CAC-AF4A-9F5665E16336}" type="presParOf" srcId="{F503F2A2-8605-45AF-AB47-5A8D12796395}" destId="{06CC3CE7-17A0-40AA-9179-B94141635C04}" srcOrd="0" destOrd="0" presId="urn:diagrams.loki3.com/BracketList"/>
    <dgm:cxn modelId="{5081651F-9A81-4440-BD44-66643F362438}" type="presParOf" srcId="{F503F2A2-8605-45AF-AB47-5A8D12796395}" destId="{704223DE-C7FE-40E1-9789-C465D07C9E45}" srcOrd="1" destOrd="0" presId="urn:diagrams.loki3.com/BracketList"/>
    <dgm:cxn modelId="{81E00D23-5D3D-405F-B525-90480A376326}" type="presParOf" srcId="{F503F2A2-8605-45AF-AB47-5A8D12796395}" destId="{715FD35D-03E9-4FB0-8E0D-B5BDE2FC2EB7}" srcOrd="2" destOrd="0" presId="urn:diagrams.loki3.com/BracketList"/>
    <dgm:cxn modelId="{64F15680-54F9-4CB1-9583-420DC4E53FFE}" type="presParOf" srcId="{F503F2A2-8605-45AF-AB47-5A8D12796395}" destId="{75613AE9-83A0-4FC0-87D1-09DFD47455AE}" srcOrd="3" destOrd="0" presId="urn:diagrams.loki3.com/BracketList"/>
    <dgm:cxn modelId="{B7DBF639-9197-43CC-BEFA-5F75576C4FC6}" type="presParOf" srcId="{11AA2989-0339-4748-B8D0-E0E60AD7597D}" destId="{6F9487E9-B16C-449D-99B4-ABDFE49E6711}" srcOrd="1" destOrd="0" presId="urn:diagrams.loki3.com/BracketList"/>
    <dgm:cxn modelId="{90B16927-EE6F-4D87-8BEA-1E181E6CE1FB}" type="presParOf" srcId="{11AA2989-0339-4748-B8D0-E0E60AD7597D}" destId="{9A5E9CCA-8E35-41DE-B237-341369BAC970}" srcOrd="2" destOrd="0" presId="urn:diagrams.loki3.com/BracketList"/>
    <dgm:cxn modelId="{042C4A19-88C1-464C-AC70-D560C7A06C0D}" type="presParOf" srcId="{9A5E9CCA-8E35-41DE-B237-341369BAC970}" destId="{576C7DBD-F6BB-459C-8400-6503389485E0}" srcOrd="0" destOrd="0" presId="urn:diagrams.loki3.com/BracketList"/>
    <dgm:cxn modelId="{1E47D266-784F-4C68-A539-E42CC88A74A7}" type="presParOf" srcId="{9A5E9CCA-8E35-41DE-B237-341369BAC970}" destId="{1F0D0F40-CC0D-4DD0-B2E0-534F573806BF}" srcOrd="1" destOrd="0" presId="urn:diagrams.loki3.com/BracketList"/>
    <dgm:cxn modelId="{8962626F-EC9A-4495-A3AE-C0B5FD76347D}" type="presParOf" srcId="{9A5E9CCA-8E35-41DE-B237-341369BAC970}" destId="{B59F1993-B2E3-415E-BCFE-91DC5A12E982}" srcOrd="2" destOrd="0" presId="urn:diagrams.loki3.com/BracketList"/>
    <dgm:cxn modelId="{D1BF4C89-B5E7-470F-8CD8-B62B0CCA7408}" type="presParOf" srcId="{9A5E9CCA-8E35-41DE-B237-341369BAC970}" destId="{4D7AC1CD-1325-40D7-BB18-968307E0275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BC7DF9-8834-4D98-9B38-891E26D93FDB}" type="doc">
      <dgm:prSet loTypeId="urn:diagrams.loki3.com/BracketList" loCatId="list" qsTypeId="urn:microsoft.com/office/officeart/2005/8/quickstyle/simple3" qsCatId="simple" csTypeId="urn:microsoft.com/office/officeart/2005/8/colors/accent2_5" csCatId="accent2" phldr="1"/>
      <dgm:spPr/>
      <dgm:t>
        <a:bodyPr/>
        <a:lstStyle/>
        <a:p>
          <a:endParaRPr lang="en-US"/>
        </a:p>
      </dgm:t>
    </dgm:pt>
    <dgm:pt modelId="{0493CBD9-7E25-4DF4-8A75-2E6FB8BE7A20}">
      <dgm:prSet phldrT="[Text]" custT="1"/>
      <dgm:spPr/>
      <dgm:t>
        <a:bodyPr/>
        <a:lstStyle/>
        <a:p>
          <a:r>
            <a:rPr lang="en-US" sz="1800" b="1" dirty="0"/>
            <a:t>Ieguvums </a:t>
          </a:r>
          <a:r>
            <a:rPr lang="lv-LV" sz="1800" b="1" dirty="0"/>
            <a:t>PACIENTAM</a:t>
          </a:r>
          <a:endParaRPr lang="en-US" sz="1800" b="1" dirty="0"/>
        </a:p>
      </dgm:t>
    </dgm:pt>
    <dgm:pt modelId="{D3AAB7E3-2349-4D89-89D0-A70D2784BF6C}" type="parTrans" cxnId="{9953A0F0-FA08-4834-AC2C-EBE53662553A}">
      <dgm:prSet/>
      <dgm:spPr/>
      <dgm:t>
        <a:bodyPr/>
        <a:lstStyle/>
        <a:p>
          <a:endParaRPr lang="en-US"/>
        </a:p>
      </dgm:t>
    </dgm:pt>
    <dgm:pt modelId="{6460A0B6-ED4D-4CF1-BF24-136885195BC1}" type="sibTrans" cxnId="{9953A0F0-FA08-4834-AC2C-EBE53662553A}">
      <dgm:prSet/>
      <dgm:spPr/>
      <dgm:t>
        <a:bodyPr/>
        <a:lstStyle/>
        <a:p>
          <a:endParaRPr lang="en-US"/>
        </a:p>
      </dgm:t>
    </dgm:pt>
    <dgm:pt modelId="{AF34E544-83CB-4BE2-A0FC-24C7741EE9D5}">
      <dgm:prSet phldrT="[Text]" custT="1"/>
      <dgm:spPr/>
      <dgm:t>
        <a:bodyPr/>
        <a:lstStyle/>
        <a:p>
          <a:r>
            <a:rPr lang="lv-LV" sz="1800"/>
            <a:t>Tiek uzlabota ārstu-speciālistu pieejamība veselības aprūpes pakalpojumiem visā valsts teritorijā un visos veselības aprūpes līmeņos, tajā skaitā, Covid-19 krīzes apstākļos. </a:t>
          </a:r>
          <a:endParaRPr lang="en-US" sz="1800" dirty="0"/>
        </a:p>
      </dgm:t>
    </dgm:pt>
    <dgm:pt modelId="{8EB1B898-52A6-491F-83FD-295617A6CC4E}" type="parTrans" cxnId="{5ADBAE3A-5A2B-4529-9E8E-011A54555B06}">
      <dgm:prSet/>
      <dgm:spPr/>
      <dgm:t>
        <a:bodyPr/>
        <a:lstStyle/>
        <a:p>
          <a:endParaRPr lang="en-US"/>
        </a:p>
      </dgm:t>
    </dgm:pt>
    <dgm:pt modelId="{69298D8E-E1D9-4DA3-AA89-FB5ABA6A6ADB}" type="sibTrans" cxnId="{5ADBAE3A-5A2B-4529-9E8E-011A54555B06}">
      <dgm:prSet/>
      <dgm:spPr/>
      <dgm:t>
        <a:bodyPr/>
        <a:lstStyle/>
        <a:p>
          <a:endParaRPr lang="en-US"/>
        </a:p>
      </dgm:t>
    </dgm:pt>
    <dgm:pt modelId="{80D9FA01-47FE-4B22-B473-D36F6D77BD51}">
      <dgm:prSet phldrT="[Text]" custT="1"/>
      <dgm:spPr/>
      <dgm:t>
        <a:bodyPr/>
        <a:lstStyle/>
        <a:p>
          <a:r>
            <a:rPr lang="en-US" sz="1800" b="1" dirty="0"/>
            <a:t>Ieguvums </a:t>
          </a:r>
          <a:r>
            <a:rPr lang="lv-LV" sz="1800" b="1" dirty="0"/>
            <a:t>EKONOMIKAI</a:t>
          </a:r>
          <a:endParaRPr lang="en-US" sz="1800" b="1" dirty="0"/>
        </a:p>
      </dgm:t>
    </dgm:pt>
    <dgm:pt modelId="{68348D1C-EB77-4DE9-967E-77013FBC3D21}" type="parTrans" cxnId="{6588E11D-479B-4CDA-B463-B3017D26E438}">
      <dgm:prSet/>
      <dgm:spPr/>
      <dgm:t>
        <a:bodyPr/>
        <a:lstStyle/>
        <a:p>
          <a:endParaRPr lang="en-US"/>
        </a:p>
      </dgm:t>
    </dgm:pt>
    <dgm:pt modelId="{0F5A7FD1-70B0-4AD5-A30D-DB8AD56AC650}" type="sibTrans" cxnId="{6588E11D-479B-4CDA-B463-B3017D26E438}">
      <dgm:prSet/>
      <dgm:spPr/>
      <dgm:t>
        <a:bodyPr/>
        <a:lstStyle/>
        <a:p>
          <a:endParaRPr lang="en-US"/>
        </a:p>
      </dgm:t>
    </dgm:pt>
    <dgm:pt modelId="{1A314C59-0FC7-468B-8A92-2A119D597BBC}">
      <dgm:prSet phldrT="[Text]" custT="1"/>
      <dgm:spPr/>
      <dgm:t>
        <a:bodyPr/>
        <a:lstStyle/>
        <a:p>
          <a:r>
            <a:rPr lang="lv-LV" sz="1800" noProof="0" dirty="0"/>
            <a:t>Veselības aprūpes sistēmā tiek uzlabota gatavība reaģēšanai ārkārtējās situācijās (Covid-19 krīze). </a:t>
          </a:r>
        </a:p>
      </dgm:t>
    </dgm:pt>
    <dgm:pt modelId="{CECE828A-8FC1-4941-8706-38E0CBD487E8}" type="parTrans" cxnId="{6B91A2F3-E039-4A78-8823-565794C9B673}">
      <dgm:prSet/>
      <dgm:spPr/>
      <dgm:t>
        <a:bodyPr/>
        <a:lstStyle/>
        <a:p>
          <a:endParaRPr lang="en-US"/>
        </a:p>
      </dgm:t>
    </dgm:pt>
    <dgm:pt modelId="{2F5C0E03-5BFB-40F4-9313-85E4CDBFAE8A}" type="sibTrans" cxnId="{6B91A2F3-E039-4A78-8823-565794C9B673}">
      <dgm:prSet/>
      <dgm:spPr/>
      <dgm:t>
        <a:bodyPr/>
        <a:lstStyle/>
        <a:p>
          <a:endParaRPr lang="en-US"/>
        </a:p>
      </dgm:t>
    </dgm:pt>
    <dgm:pt modelId="{2D7DC192-BC75-488A-AD16-7790D66DEFD9}">
      <dgm:prSet custT="1"/>
      <dgm:spPr/>
      <dgm:t>
        <a:bodyPr/>
        <a:lstStyle/>
        <a:p>
          <a:r>
            <a:rPr lang="lv-LV" sz="1800"/>
            <a:t>T</a:t>
          </a:r>
          <a:r>
            <a:rPr lang="en-US" sz="1800"/>
            <a:t>iek mazināts hronisku slimības attīstības un prikešlaicīgas mirstības risks</a:t>
          </a:r>
          <a:r>
            <a:rPr lang="lv-LV" sz="1800"/>
            <a:t>.</a:t>
          </a:r>
          <a:endParaRPr lang="en-US" sz="1800" dirty="0"/>
        </a:p>
      </dgm:t>
    </dgm:pt>
    <dgm:pt modelId="{19C7A62D-C407-4BA5-837C-539FDDCAD8F1}" type="parTrans" cxnId="{3C352935-B13B-493E-ADC9-A5B64AF8CAE0}">
      <dgm:prSet/>
      <dgm:spPr/>
      <dgm:t>
        <a:bodyPr/>
        <a:lstStyle/>
        <a:p>
          <a:endParaRPr lang="en-US"/>
        </a:p>
      </dgm:t>
    </dgm:pt>
    <dgm:pt modelId="{5ECAD420-B317-4562-9146-23B2B52D68AE}" type="sibTrans" cxnId="{3C352935-B13B-493E-ADC9-A5B64AF8CAE0}">
      <dgm:prSet/>
      <dgm:spPr/>
      <dgm:t>
        <a:bodyPr/>
        <a:lstStyle/>
        <a:p>
          <a:endParaRPr lang="en-US"/>
        </a:p>
      </dgm:t>
    </dgm:pt>
    <dgm:pt modelId="{BD15AC49-E8AB-4FE0-B8CF-BE02DF383B19}">
      <dgm:prSet custT="1"/>
      <dgm:spPr/>
      <dgm:t>
        <a:bodyPr/>
        <a:lstStyle/>
        <a:p>
          <a:r>
            <a:rPr lang="lv-LV" sz="1800" noProof="0" dirty="0"/>
            <a:t>Samazinās valsts izmaksas par darba nespējas periodu iedzīvotājiem, tajā skaitā invaliditāti.</a:t>
          </a:r>
        </a:p>
      </dgm:t>
    </dgm:pt>
    <dgm:pt modelId="{9729FE2B-FBD5-4673-A98C-523B5A617E77}" type="parTrans" cxnId="{0C8D0E4B-15D0-4C29-8BBC-DA4DDB7224F3}">
      <dgm:prSet/>
      <dgm:spPr/>
      <dgm:t>
        <a:bodyPr/>
        <a:lstStyle/>
        <a:p>
          <a:endParaRPr lang="en-US"/>
        </a:p>
      </dgm:t>
    </dgm:pt>
    <dgm:pt modelId="{4889F06B-AA77-45F7-9192-593BEC772771}" type="sibTrans" cxnId="{0C8D0E4B-15D0-4C29-8BBC-DA4DDB7224F3}">
      <dgm:prSet/>
      <dgm:spPr/>
      <dgm:t>
        <a:bodyPr/>
        <a:lstStyle/>
        <a:p>
          <a:endParaRPr lang="en-US"/>
        </a:p>
      </dgm:t>
    </dgm:pt>
    <dgm:pt modelId="{11AA2989-0339-4748-B8D0-E0E60AD7597D}" type="pres">
      <dgm:prSet presAssocID="{4BBC7DF9-8834-4D98-9B38-891E26D93FDB}" presName="Name0" presStyleCnt="0">
        <dgm:presLayoutVars>
          <dgm:dir/>
          <dgm:animLvl val="lvl"/>
          <dgm:resizeHandles val="exact"/>
        </dgm:presLayoutVars>
      </dgm:prSet>
      <dgm:spPr/>
    </dgm:pt>
    <dgm:pt modelId="{F503F2A2-8605-45AF-AB47-5A8D12796395}" type="pres">
      <dgm:prSet presAssocID="{0493CBD9-7E25-4DF4-8A75-2E6FB8BE7A20}" presName="linNode" presStyleCnt="0"/>
      <dgm:spPr/>
    </dgm:pt>
    <dgm:pt modelId="{06CC3CE7-17A0-40AA-9179-B94141635C04}" type="pres">
      <dgm:prSet presAssocID="{0493CBD9-7E25-4DF4-8A75-2E6FB8BE7A20}" presName="parTx" presStyleLbl="revTx" presStyleIdx="0" presStyleCnt="2" custScaleX="83119" custScaleY="114886">
        <dgm:presLayoutVars>
          <dgm:chMax val="1"/>
          <dgm:bulletEnabled val="1"/>
        </dgm:presLayoutVars>
      </dgm:prSet>
      <dgm:spPr/>
    </dgm:pt>
    <dgm:pt modelId="{704223DE-C7FE-40E1-9789-C465D07C9E45}" type="pres">
      <dgm:prSet presAssocID="{0493CBD9-7E25-4DF4-8A75-2E6FB8BE7A20}" presName="bracket" presStyleLbl="parChTrans1D1" presStyleIdx="0" presStyleCnt="2"/>
      <dgm:spPr/>
    </dgm:pt>
    <dgm:pt modelId="{715FD35D-03E9-4FB0-8E0D-B5BDE2FC2EB7}" type="pres">
      <dgm:prSet presAssocID="{0493CBD9-7E25-4DF4-8A75-2E6FB8BE7A20}" presName="spH" presStyleCnt="0"/>
      <dgm:spPr/>
    </dgm:pt>
    <dgm:pt modelId="{75613AE9-83A0-4FC0-87D1-09DFD47455AE}" type="pres">
      <dgm:prSet presAssocID="{0493CBD9-7E25-4DF4-8A75-2E6FB8BE7A20}" presName="desTx" presStyleLbl="node1" presStyleIdx="0" presStyleCnt="2" custScaleX="106812" custScaleY="98186">
        <dgm:presLayoutVars>
          <dgm:bulletEnabled val="1"/>
        </dgm:presLayoutVars>
      </dgm:prSet>
      <dgm:spPr/>
    </dgm:pt>
    <dgm:pt modelId="{6F9487E9-B16C-449D-99B4-ABDFE49E6711}" type="pres">
      <dgm:prSet presAssocID="{6460A0B6-ED4D-4CF1-BF24-136885195BC1}" presName="spV" presStyleCnt="0"/>
      <dgm:spPr/>
    </dgm:pt>
    <dgm:pt modelId="{9A5E9CCA-8E35-41DE-B237-341369BAC970}" type="pres">
      <dgm:prSet presAssocID="{80D9FA01-47FE-4B22-B473-D36F6D77BD51}" presName="linNode" presStyleCnt="0"/>
      <dgm:spPr/>
    </dgm:pt>
    <dgm:pt modelId="{576C7DBD-F6BB-459C-8400-6503389485E0}" type="pres">
      <dgm:prSet presAssocID="{80D9FA01-47FE-4B22-B473-D36F6D77BD51}" presName="parTx" presStyleLbl="revTx" presStyleIdx="1" presStyleCnt="2" custScaleX="82407" custScaleY="114886">
        <dgm:presLayoutVars>
          <dgm:chMax val="1"/>
          <dgm:bulletEnabled val="1"/>
        </dgm:presLayoutVars>
      </dgm:prSet>
      <dgm:spPr/>
    </dgm:pt>
    <dgm:pt modelId="{1F0D0F40-CC0D-4DD0-B2E0-534F573806BF}" type="pres">
      <dgm:prSet presAssocID="{80D9FA01-47FE-4B22-B473-D36F6D77BD51}" presName="bracket" presStyleLbl="parChTrans1D1" presStyleIdx="1" presStyleCnt="2"/>
      <dgm:spPr/>
    </dgm:pt>
    <dgm:pt modelId="{B59F1993-B2E3-415E-BCFE-91DC5A12E982}" type="pres">
      <dgm:prSet presAssocID="{80D9FA01-47FE-4B22-B473-D36F6D77BD51}" presName="spH" presStyleCnt="0"/>
      <dgm:spPr/>
    </dgm:pt>
    <dgm:pt modelId="{4D7AC1CD-1325-40D7-BB18-968307E02759}" type="pres">
      <dgm:prSet presAssocID="{80D9FA01-47FE-4B22-B473-D36F6D77BD51}" presName="desTx" presStyleLbl="node1" presStyleIdx="1" presStyleCnt="2" custScaleX="106812" custScaleY="88889">
        <dgm:presLayoutVars>
          <dgm:bulletEnabled val="1"/>
        </dgm:presLayoutVars>
      </dgm:prSet>
      <dgm:spPr/>
    </dgm:pt>
  </dgm:ptLst>
  <dgm:cxnLst>
    <dgm:cxn modelId="{6588E11D-479B-4CDA-B463-B3017D26E438}" srcId="{4BBC7DF9-8834-4D98-9B38-891E26D93FDB}" destId="{80D9FA01-47FE-4B22-B473-D36F6D77BD51}" srcOrd="1" destOrd="0" parTransId="{68348D1C-EB77-4DE9-967E-77013FBC3D21}" sibTransId="{0F5A7FD1-70B0-4AD5-A30D-DB8AD56AC650}"/>
    <dgm:cxn modelId="{3C352935-B13B-493E-ADC9-A5B64AF8CAE0}" srcId="{0493CBD9-7E25-4DF4-8A75-2E6FB8BE7A20}" destId="{2D7DC192-BC75-488A-AD16-7790D66DEFD9}" srcOrd="1" destOrd="0" parTransId="{19C7A62D-C407-4BA5-837C-539FDDCAD8F1}" sibTransId="{5ECAD420-B317-4562-9146-23B2B52D68AE}"/>
    <dgm:cxn modelId="{5ADBAE3A-5A2B-4529-9E8E-011A54555B06}" srcId="{0493CBD9-7E25-4DF4-8A75-2E6FB8BE7A20}" destId="{AF34E544-83CB-4BE2-A0FC-24C7741EE9D5}" srcOrd="0" destOrd="0" parTransId="{8EB1B898-52A6-491F-83FD-295617A6CC4E}" sibTransId="{69298D8E-E1D9-4DA3-AA89-FB5ABA6A6ADB}"/>
    <dgm:cxn modelId="{2FAA0445-72B4-4036-994B-436AF6FA6BD0}" type="presOf" srcId="{0493CBD9-7E25-4DF4-8A75-2E6FB8BE7A20}" destId="{06CC3CE7-17A0-40AA-9179-B94141635C04}" srcOrd="0" destOrd="0" presId="urn:diagrams.loki3.com/BracketList"/>
    <dgm:cxn modelId="{0C8D0E4B-15D0-4C29-8BBC-DA4DDB7224F3}" srcId="{80D9FA01-47FE-4B22-B473-D36F6D77BD51}" destId="{BD15AC49-E8AB-4FE0-B8CF-BE02DF383B19}" srcOrd="1" destOrd="0" parTransId="{9729FE2B-FBD5-4673-A98C-523B5A617E77}" sibTransId="{4889F06B-AA77-45F7-9192-593BEC772771}"/>
    <dgm:cxn modelId="{017C0073-35BB-4FF6-8DDE-0B86582B6B9E}" type="presOf" srcId="{1A314C59-0FC7-468B-8A92-2A119D597BBC}" destId="{4D7AC1CD-1325-40D7-BB18-968307E02759}" srcOrd="0" destOrd="0" presId="urn:diagrams.loki3.com/BracketList"/>
    <dgm:cxn modelId="{E7C82A75-3DF5-47C1-9F49-D215D87054B8}" type="presOf" srcId="{4BBC7DF9-8834-4D98-9B38-891E26D93FDB}" destId="{11AA2989-0339-4748-B8D0-E0E60AD7597D}" srcOrd="0" destOrd="0" presId="urn:diagrams.loki3.com/BracketList"/>
    <dgm:cxn modelId="{0B6C759F-0DD3-4EC9-A718-8F611140F1DB}" type="presOf" srcId="{80D9FA01-47FE-4B22-B473-D36F6D77BD51}" destId="{576C7DBD-F6BB-459C-8400-6503389485E0}" srcOrd="0" destOrd="0" presId="urn:diagrams.loki3.com/BracketList"/>
    <dgm:cxn modelId="{572C9ED6-8E83-4831-9A7B-18757CA138FC}" type="presOf" srcId="{AF34E544-83CB-4BE2-A0FC-24C7741EE9D5}" destId="{75613AE9-83A0-4FC0-87D1-09DFD47455AE}" srcOrd="0" destOrd="0" presId="urn:diagrams.loki3.com/BracketList"/>
    <dgm:cxn modelId="{9953A0F0-FA08-4834-AC2C-EBE53662553A}" srcId="{4BBC7DF9-8834-4D98-9B38-891E26D93FDB}" destId="{0493CBD9-7E25-4DF4-8A75-2E6FB8BE7A20}" srcOrd="0" destOrd="0" parTransId="{D3AAB7E3-2349-4D89-89D0-A70D2784BF6C}" sibTransId="{6460A0B6-ED4D-4CF1-BF24-136885195BC1}"/>
    <dgm:cxn modelId="{7A6DD1F0-15A4-4DD7-963F-724360BA753B}" type="presOf" srcId="{2D7DC192-BC75-488A-AD16-7790D66DEFD9}" destId="{75613AE9-83A0-4FC0-87D1-09DFD47455AE}" srcOrd="0" destOrd="1" presId="urn:diagrams.loki3.com/BracketList"/>
    <dgm:cxn modelId="{6B91A2F3-E039-4A78-8823-565794C9B673}" srcId="{80D9FA01-47FE-4B22-B473-D36F6D77BD51}" destId="{1A314C59-0FC7-468B-8A92-2A119D597BBC}" srcOrd="0" destOrd="0" parTransId="{CECE828A-8FC1-4941-8706-38E0CBD487E8}" sibTransId="{2F5C0E03-5BFB-40F4-9313-85E4CDBFAE8A}"/>
    <dgm:cxn modelId="{F9128CFB-0311-4E6F-816F-DDF9CE43F6ED}" type="presOf" srcId="{BD15AC49-E8AB-4FE0-B8CF-BE02DF383B19}" destId="{4D7AC1CD-1325-40D7-BB18-968307E02759}" srcOrd="0" destOrd="1" presId="urn:diagrams.loki3.com/BracketList"/>
    <dgm:cxn modelId="{85F1E877-D8F6-437A-9D7B-2CD19ED519EA}" type="presParOf" srcId="{11AA2989-0339-4748-B8D0-E0E60AD7597D}" destId="{F503F2A2-8605-45AF-AB47-5A8D12796395}" srcOrd="0" destOrd="0" presId="urn:diagrams.loki3.com/BracketList"/>
    <dgm:cxn modelId="{3271E1B7-4254-4CAC-AF4A-9F5665E16336}" type="presParOf" srcId="{F503F2A2-8605-45AF-AB47-5A8D12796395}" destId="{06CC3CE7-17A0-40AA-9179-B94141635C04}" srcOrd="0" destOrd="0" presId="urn:diagrams.loki3.com/BracketList"/>
    <dgm:cxn modelId="{5081651F-9A81-4440-BD44-66643F362438}" type="presParOf" srcId="{F503F2A2-8605-45AF-AB47-5A8D12796395}" destId="{704223DE-C7FE-40E1-9789-C465D07C9E45}" srcOrd="1" destOrd="0" presId="urn:diagrams.loki3.com/BracketList"/>
    <dgm:cxn modelId="{81E00D23-5D3D-405F-B525-90480A376326}" type="presParOf" srcId="{F503F2A2-8605-45AF-AB47-5A8D12796395}" destId="{715FD35D-03E9-4FB0-8E0D-B5BDE2FC2EB7}" srcOrd="2" destOrd="0" presId="urn:diagrams.loki3.com/BracketList"/>
    <dgm:cxn modelId="{64F15680-54F9-4CB1-9583-420DC4E53FFE}" type="presParOf" srcId="{F503F2A2-8605-45AF-AB47-5A8D12796395}" destId="{75613AE9-83A0-4FC0-87D1-09DFD47455AE}" srcOrd="3" destOrd="0" presId="urn:diagrams.loki3.com/BracketList"/>
    <dgm:cxn modelId="{B7DBF639-9197-43CC-BEFA-5F75576C4FC6}" type="presParOf" srcId="{11AA2989-0339-4748-B8D0-E0E60AD7597D}" destId="{6F9487E9-B16C-449D-99B4-ABDFE49E6711}" srcOrd="1" destOrd="0" presId="urn:diagrams.loki3.com/BracketList"/>
    <dgm:cxn modelId="{90B16927-EE6F-4D87-8BEA-1E181E6CE1FB}" type="presParOf" srcId="{11AA2989-0339-4748-B8D0-E0E60AD7597D}" destId="{9A5E9CCA-8E35-41DE-B237-341369BAC970}" srcOrd="2" destOrd="0" presId="urn:diagrams.loki3.com/BracketList"/>
    <dgm:cxn modelId="{042C4A19-88C1-464C-AC70-D560C7A06C0D}" type="presParOf" srcId="{9A5E9CCA-8E35-41DE-B237-341369BAC970}" destId="{576C7DBD-F6BB-459C-8400-6503389485E0}" srcOrd="0" destOrd="0" presId="urn:diagrams.loki3.com/BracketList"/>
    <dgm:cxn modelId="{1E47D266-784F-4C68-A539-E42CC88A74A7}" type="presParOf" srcId="{9A5E9CCA-8E35-41DE-B237-341369BAC970}" destId="{1F0D0F40-CC0D-4DD0-B2E0-534F573806BF}" srcOrd="1" destOrd="0" presId="urn:diagrams.loki3.com/BracketList"/>
    <dgm:cxn modelId="{8962626F-EC9A-4495-A3AE-C0B5FD76347D}" type="presParOf" srcId="{9A5E9CCA-8E35-41DE-B237-341369BAC970}" destId="{B59F1993-B2E3-415E-BCFE-91DC5A12E982}" srcOrd="2" destOrd="0" presId="urn:diagrams.loki3.com/BracketList"/>
    <dgm:cxn modelId="{D1BF4C89-B5E7-470F-8CD8-B62B0CCA7408}" type="presParOf" srcId="{9A5E9CCA-8E35-41DE-B237-341369BAC970}" destId="{4D7AC1CD-1325-40D7-BB18-968307E0275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BC7DF9-8834-4D98-9B38-891E26D93FDB}" type="doc">
      <dgm:prSet loTypeId="urn:diagrams.loki3.com/BracketList" loCatId="list" qsTypeId="urn:microsoft.com/office/officeart/2005/8/quickstyle/simple3" qsCatId="simple" csTypeId="urn:microsoft.com/office/officeart/2005/8/colors/accent2_5" csCatId="accent2" phldr="1"/>
      <dgm:spPr/>
      <dgm:t>
        <a:bodyPr/>
        <a:lstStyle/>
        <a:p>
          <a:endParaRPr lang="en-US"/>
        </a:p>
      </dgm:t>
    </dgm:pt>
    <dgm:pt modelId="{0493CBD9-7E25-4DF4-8A75-2E6FB8BE7A20}">
      <dgm:prSet phldrT="[Text]" custT="1"/>
      <dgm:spPr/>
      <dgm:t>
        <a:bodyPr/>
        <a:lstStyle/>
        <a:p>
          <a:r>
            <a:rPr lang="en-US" sz="1800" b="1" dirty="0"/>
            <a:t>Ieguvums </a:t>
          </a:r>
          <a:r>
            <a:rPr lang="lv-LV" sz="1800" b="1" dirty="0"/>
            <a:t>PACIENTAM</a:t>
          </a:r>
          <a:endParaRPr lang="en-US" sz="1800" b="1" dirty="0"/>
        </a:p>
      </dgm:t>
    </dgm:pt>
    <dgm:pt modelId="{D3AAB7E3-2349-4D89-89D0-A70D2784BF6C}" type="parTrans" cxnId="{9953A0F0-FA08-4834-AC2C-EBE53662553A}">
      <dgm:prSet/>
      <dgm:spPr/>
      <dgm:t>
        <a:bodyPr/>
        <a:lstStyle/>
        <a:p>
          <a:endParaRPr lang="en-US"/>
        </a:p>
      </dgm:t>
    </dgm:pt>
    <dgm:pt modelId="{6460A0B6-ED4D-4CF1-BF24-136885195BC1}" type="sibTrans" cxnId="{9953A0F0-FA08-4834-AC2C-EBE53662553A}">
      <dgm:prSet/>
      <dgm:spPr/>
      <dgm:t>
        <a:bodyPr/>
        <a:lstStyle/>
        <a:p>
          <a:endParaRPr lang="en-US"/>
        </a:p>
      </dgm:t>
    </dgm:pt>
    <dgm:pt modelId="{AF34E544-83CB-4BE2-A0FC-24C7741EE9D5}">
      <dgm:prSet phldrT="[Text]" custT="1"/>
      <dgm:spPr/>
      <dgm:t>
        <a:bodyPr/>
        <a:lstStyle/>
        <a:p>
          <a:r>
            <a:rPr lang="lv-LV" sz="1500"/>
            <a:t> </a:t>
          </a:r>
          <a:r>
            <a:rPr lang="lv-LV" sz="1600"/>
            <a:t>Nepieciešamo aprūpi saņems plašāks pacientu loks dažādos aprūpes līmeņos un jomās, hronisku pacientu aprūpi mājās, kas būtiski sabiedrības novecošanās un multimorbiditātes apstākļos. </a:t>
          </a:r>
          <a:endParaRPr lang="en-US" sz="1600" dirty="0"/>
        </a:p>
      </dgm:t>
    </dgm:pt>
    <dgm:pt modelId="{8EB1B898-52A6-491F-83FD-295617A6CC4E}" type="parTrans" cxnId="{5ADBAE3A-5A2B-4529-9E8E-011A54555B06}">
      <dgm:prSet/>
      <dgm:spPr/>
      <dgm:t>
        <a:bodyPr/>
        <a:lstStyle/>
        <a:p>
          <a:endParaRPr lang="en-US"/>
        </a:p>
      </dgm:t>
    </dgm:pt>
    <dgm:pt modelId="{69298D8E-E1D9-4DA3-AA89-FB5ABA6A6ADB}" type="sibTrans" cxnId="{5ADBAE3A-5A2B-4529-9E8E-011A54555B06}">
      <dgm:prSet/>
      <dgm:spPr/>
      <dgm:t>
        <a:bodyPr/>
        <a:lstStyle/>
        <a:p>
          <a:endParaRPr lang="en-US"/>
        </a:p>
      </dgm:t>
    </dgm:pt>
    <dgm:pt modelId="{80D9FA01-47FE-4B22-B473-D36F6D77BD51}">
      <dgm:prSet phldrT="[Text]" custT="1"/>
      <dgm:spPr/>
      <dgm:t>
        <a:bodyPr/>
        <a:lstStyle/>
        <a:p>
          <a:r>
            <a:rPr lang="en-US" sz="1800" b="1" dirty="0"/>
            <a:t>Ieguvums </a:t>
          </a:r>
          <a:r>
            <a:rPr lang="lv-LV" sz="1800" b="1" dirty="0"/>
            <a:t>EKONOMIKAI</a:t>
          </a:r>
          <a:endParaRPr lang="en-US" sz="1800" b="1" dirty="0"/>
        </a:p>
      </dgm:t>
    </dgm:pt>
    <dgm:pt modelId="{68348D1C-EB77-4DE9-967E-77013FBC3D21}" type="parTrans" cxnId="{6588E11D-479B-4CDA-B463-B3017D26E438}">
      <dgm:prSet/>
      <dgm:spPr/>
      <dgm:t>
        <a:bodyPr/>
        <a:lstStyle/>
        <a:p>
          <a:endParaRPr lang="en-US"/>
        </a:p>
      </dgm:t>
    </dgm:pt>
    <dgm:pt modelId="{0F5A7FD1-70B0-4AD5-A30D-DB8AD56AC650}" type="sibTrans" cxnId="{6588E11D-479B-4CDA-B463-B3017D26E438}">
      <dgm:prSet/>
      <dgm:spPr/>
      <dgm:t>
        <a:bodyPr/>
        <a:lstStyle/>
        <a:p>
          <a:endParaRPr lang="en-US"/>
        </a:p>
      </dgm:t>
    </dgm:pt>
    <dgm:pt modelId="{1A314C59-0FC7-468B-8A92-2A119D597BBC}">
      <dgm:prSet phldrT="[Text]" custT="1"/>
      <dgm:spPr/>
      <dgm:t>
        <a:bodyPr/>
        <a:lstStyle/>
        <a:p>
          <a:r>
            <a:rPr lang="lv-LV" sz="1600" noProof="0" dirty="0"/>
            <a:t>Vienkāršāk pārstrukturēt slimnīcu darbību krīzes apstākļos, racionāli izlietot pieejamos resursus, pārorientēt māsas tur, kur ir lielāka pacientu plūsma (piemērs </a:t>
          </a:r>
          <a:r>
            <a:rPr lang="lv-LV" sz="1600" noProof="0" dirty="0" err="1"/>
            <a:t>Covid</a:t>
          </a:r>
          <a:r>
            <a:rPr lang="lv-LV" sz="1600" noProof="0" dirty="0"/>
            <a:t>- 19 pandēmijas </a:t>
          </a:r>
          <a:r>
            <a:rPr lang="lv-LV" sz="1600" noProof="0" dirty="0" err="1"/>
            <a:t>izraistās</a:t>
          </a:r>
          <a:r>
            <a:rPr lang="lv-LV" sz="1600" noProof="0" dirty="0"/>
            <a:t> sekas un ārkārtējās situācijas izsludināšanas medicīnā).</a:t>
          </a:r>
        </a:p>
      </dgm:t>
    </dgm:pt>
    <dgm:pt modelId="{CECE828A-8FC1-4941-8706-38E0CBD487E8}" type="parTrans" cxnId="{6B91A2F3-E039-4A78-8823-565794C9B673}">
      <dgm:prSet/>
      <dgm:spPr/>
      <dgm:t>
        <a:bodyPr/>
        <a:lstStyle/>
        <a:p>
          <a:endParaRPr lang="en-US"/>
        </a:p>
      </dgm:t>
    </dgm:pt>
    <dgm:pt modelId="{2F5C0E03-5BFB-40F4-9313-85E4CDBFAE8A}" type="sibTrans" cxnId="{6B91A2F3-E039-4A78-8823-565794C9B673}">
      <dgm:prSet/>
      <dgm:spPr/>
      <dgm:t>
        <a:bodyPr/>
        <a:lstStyle/>
        <a:p>
          <a:endParaRPr lang="en-US"/>
        </a:p>
      </dgm:t>
    </dgm:pt>
    <dgm:pt modelId="{A6DC794C-7D46-41D5-9050-694396FF663E}">
      <dgm:prSet phldrT="[Text]" custT="1"/>
      <dgm:spPr/>
      <dgm:t>
        <a:bodyPr/>
        <a:lstStyle/>
        <a:p>
          <a:r>
            <a:rPr lang="lv-LV" sz="1600"/>
            <a:t>Aprūpe kļūs pieejamāka, uz pacientu orientētāka, savlaicīgāka un kvalitatīvāka, mazinot ar aprūpi saistītas komplikācijas, atkārtotas hospitalizācijas, saīsinot pacientu darbnespējas periodu un invaliditātes riskus.</a:t>
          </a:r>
          <a:endParaRPr lang="en-US" sz="1600" dirty="0"/>
        </a:p>
      </dgm:t>
    </dgm:pt>
    <dgm:pt modelId="{EA3F6E95-E753-45B3-9FB0-6089E2D89E56}" type="parTrans" cxnId="{A996DFFE-E940-483A-A1E9-46FBFF13DBC5}">
      <dgm:prSet/>
      <dgm:spPr/>
      <dgm:t>
        <a:bodyPr/>
        <a:lstStyle/>
        <a:p>
          <a:endParaRPr lang="en-US"/>
        </a:p>
      </dgm:t>
    </dgm:pt>
    <dgm:pt modelId="{6279E3FB-4018-4E7E-B6F9-8D038DA711DA}" type="sibTrans" cxnId="{A996DFFE-E940-483A-A1E9-46FBFF13DBC5}">
      <dgm:prSet/>
      <dgm:spPr/>
      <dgm:t>
        <a:bodyPr/>
        <a:lstStyle/>
        <a:p>
          <a:endParaRPr lang="en-US"/>
        </a:p>
      </dgm:t>
    </dgm:pt>
    <dgm:pt modelId="{2CB8EDAB-964E-4E08-BAB7-49D711ABC0FB}">
      <dgm:prSet phldrT="[Text]" custT="1"/>
      <dgm:spPr/>
      <dgm:t>
        <a:bodyPr/>
        <a:lstStyle/>
        <a:p>
          <a:r>
            <a:rPr lang="lv-LV" sz="1600" dirty="0"/>
            <a:t>Ilgtermiņā mazināsies saslimstības un mirstības rādītāji, jo ārstniecības iestādēs uzlabosies aprūpes personāla pieejamības un plānošanas process. </a:t>
          </a:r>
          <a:endParaRPr lang="en-US" sz="1600" dirty="0"/>
        </a:p>
      </dgm:t>
    </dgm:pt>
    <dgm:pt modelId="{0B63A49B-19AF-41F1-823A-D358E8F86DBA}" type="parTrans" cxnId="{3E72B5A3-32FD-4FE8-A892-985CC689EBA6}">
      <dgm:prSet/>
      <dgm:spPr/>
      <dgm:t>
        <a:bodyPr/>
        <a:lstStyle/>
        <a:p>
          <a:endParaRPr lang="en-US"/>
        </a:p>
      </dgm:t>
    </dgm:pt>
    <dgm:pt modelId="{20A942AC-0217-43C3-8085-273CBBEDB860}" type="sibTrans" cxnId="{3E72B5A3-32FD-4FE8-A892-985CC689EBA6}">
      <dgm:prSet/>
      <dgm:spPr/>
      <dgm:t>
        <a:bodyPr/>
        <a:lstStyle/>
        <a:p>
          <a:endParaRPr lang="en-US"/>
        </a:p>
      </dgm:t>
    </dgm:pt>
    <dgm:pt modelId="{50B3217E-0950-4DBF-8044-316F51762AF6}">
      <dgm:prSet phldrT="[Text]" custT="1"/>
      <dgm:spPr/>
      <dgm:t>
        <a:bodyPr/>
        <a:lstStyle/>
        <a:p>
          <a:r>
            <a:rPr lang="lv-LV" sz="1600" noProof="0"/>
            <a:t>Savlaicīga un kvalitatīva aprūpes pakalpojuma sniegšana iedzīvotājiem visā valsts teritorijā. </a:t>
          </a:r>
          <a:endParaRPr lang="lv-LV" sz="1600" noProof="0" dirty="0"/>
        </a:p>
      </dgm:t>
    </dgm:pt>
    <dgm:pt modelId="{E02B67A6-8177-4C20-A8B2-05A71887D264}" type="parTrans" cxnId="{39DCB9FD-C2F6-4C08-8C68-E11EB1ADE58A}">
      <dgm:prSet/>
      <dgm:spPr/>
      <dgm:t>
        <a:bodyPr/>
        <a:lstStyle/>
        <a:p>
          <a:endParaRPr lang="en-US"/>
        </a:p>
      </dgm:t>
    </dgm:pt>
    <dgm:pt modelId="{9BD85748-854E-466B-A4EB-8F1B4E288E84}" type="sibTrans" cxnId="{39DCB9FD-C2F6-4C08-8C68-E11EB1ADE58A}">
      <dgm:prSet/>
      <dgm:spPr/>
      <dgm:t>
        <a:bodyPr/>
        <a:lstStyle/>
        <a:p>
          <a:endParaRPr lang="en-US"/>
        </a:p>
      </dgm:t>
    </dgm:pt>
    <dgm:pt modelId="{AD5F8C38-8975-40C6-95A3-D6F5EC5A3222}">
      <dgm:prSet phldrT="[Text]" custT="1"/>
      <dgm:spPr/>
      <dgm:t>
        <a:bodyPr/>
        <a:lstStyle/>
        <a:p>
          <a:r>
            <a:rPr lang="lv-LV" sz="1600" noProof="0"/>
            <a:t>Samazinās saslimstība un mirstība no  hroniskām slimībām (sirds asinsvadu slimības, onkoloģiskās slimības), tiek pagarināts iedzīvotāju darbspējas periods, mazinās invaliditātes un priekšlaicīgas mirstības risks,  tiek uzlabots  sabiedrības apmierinātības rādītājus ar veselības aprūpi kopumā.</a:t>
          </a:r>
          <a:endParaRPr lang="lv-LV" sz="1600" noProof="0" dirty="0"/>
        </a:p>
      </dgm:t>
    </dgm:pt>
    <dgm:pt modelId="{9260C173-0FDE-4963-90D9-567D94A9C794}" type="parTrans" cxnId="{79D57E86-0C37-487C-A4A4-EEAEB3839F1E}">
      <dgm:prSet/>
      <dgm:spPr/>
      <dgm:t>
        <a:bodyPr/>
        <a:lstStyle/>
        <a:p>
          <a:endParaRPr lang="en-US"/>
        </a:p>
      </dgm:t>
    </dgm:pt>
    <dgm:pt modelId="{1E68BD59-4D1E-46E5-8F43-32BD59DCC437}" type="sibTrans" cxnId="{79D57E86-0C37-487C-A4A4-EEAEB3839F1E}">
      <dgm:prSet/>
      <dgm:spPr/>
      <dgm:t>
        <a:bodyPr/>
        <a:lstStyle/>
        <a:p>
          <a:endParaRPr lang="en-US"/>
        </a:p>
      </dgm:t>
    </dgm:pt>
    <dgm:pt modelId="{CBE62B3D-7267-4DFA-8B1E-DCC0D73CAEE3}">
      <dgm:prSet phldrT="[Text]" custT="1"/>
      <dgm:spPr/>
      <dgm:t>
        <a:bodyPr/>
        <a:lstStyle/>
        <a:p>
          <a:r>
            <a:rPr lang="lv-LV" sz="1600" noProof="0"/>
            <a:t>Lietderīgāk izmantoti valsts budžeta līdzekļi izglītības procesā, jo ceļot izglītības kvalitāti, māszinību programmās tiks uzņemti motivētāki pretendenti, mazinot atbirumu. </a:t>
          </a:r>
          <a:endParaRPr lang="lv-LV" sz="1600" noProof="0" dirty="0"/>
        </a:p>
      </dgm:t>
    </dgm:pt>
    <dgm:pt modelId="{DBCA31E9-B890-4F27-BD01-DB5441E7D18D}" type="parTrans" cxnId="{D088388A-EF33-4A13-AA03-F21E21FD896D}">
      <dgm:prSet/>
      <dgm:spPr/>
      <dgm:t>
        <a:bodyPr/>
        <a:lstStyle/>
        <a:p>
          <a:endParaRPr lang="en-US"/>
        </a:p>
      </dgm:t>
    </dgm:pt>
    <dgm:pt modelId="{22AA15E1-2972-494E-8D7E-7D372DDD42BC}" type="sibTrans" cxnId="{D088388A-EF33-4A13-AA03-F21E21FD896D}">
      <dgm:prSet/>
      <dgm:spPr/>
      <dgm:t>
        <a:bodyPr/>
        <a:lstStyle/>
        <a:p>
          <a:endParaRPr lang="en-US"/>
        </a:p>
      </dgm:t>
    </dgm:pt>
    <dgm:pt modelId="{11AA2989-0339-4748-B8D0-E0E60AD7597D}" type="pres">
      <dgm:prSet presAssocID="{4BBC7DF9-8834-4D98-9B38-891E26D93FDB}" presName="Name0" presStyleCnt="0">
        <dgm:presLayoutVars>
          <dgm:dir/>
          <dgm:animLvl val="lvl"/>
          <dgm:resizeHandles val="exact"/>
        </dgm:presLayoutVars>
      </dgm:prSet>
      <dgm:spPr/>
    </dgm:pt>
    <dgm:pt modelId="{F503F2A2-8605-45AF-AB47-5A8D12796395}" type="pres">
      <dgm:prSet presAssocID="{0493CBD9-7E25-4DF4-8A75-2E6FB8BE7A20}" presName="linNode" presStyleCnt="0"/>
      <dgm:spPr/>
    </dgm:pt>
    <dgm:pt modelId="{06CC3CE7-17A0-40AA-9179-B94141635C04}" type="pres">
      <dgm:prSet presAssocID="{0493CBD9-7E25-4DF4-8A75-2E6FB8BE7A20}" presName="parTx" presStyleLbl="revTx" presStyleIdx="0" presStyleCnt="2" custScaleX="83119" custScaleY="114886">
        <dgm:presLayoutVars>
          <dgm:chMax val="1"/>
          <dgm:bulletEnabled val="1"/>
        </dgm:presLayoutVars>
      </dgm:prSet>
      <dgm:spPr/>
    </dgm:pt>
    <dgm:pt modelId="{704223DE-C7FE-40E1-9789-C465D07C9E45}" type="pres">
      <dgm:prSet presAssocID="{0493CBD9-7E25-4DF4-8A75-2E6FB8BE7A20}" presName="bracket" presStyleLbl="parChTrans1D1" presStyleIdx="0" presStyleCnt="2"/>
      <dgm:spPr/>
    </dgm:pt>
    <dgm:pt modelId="{715FD35D-03E9-4FB0-8E0D-B5BDE2FC2EB7}" type="pres">
      <dgm:prSet presAssocID="{0493CBD9-7E25-4DF4-8A75-2E6FB8BE7A20}" presName="spH" presStyleCnt="0"/>
      <dgm:spPr/>
    </dgm:pt>
    <dgm:pt modelId="{75613AE9-83A0-4FC0-87D1-09DFD47455AE}" type="pres">
      <dgm:prSet presAssocID="{0493CBD9-7E25-4DF4-8A75-2E6FB8BE7A20}" presName="desTx" presStyleLbl="node1" presStyleIdx="0" presStyleCnt="2" custScaleX="106812" custScaleY="104704">
        <dgm:presLayoutVars>
          <dgm:bulletEnabled val="1"/>
        </dgm:presLayoutVars>
      </dgm:prSet>
      <dgm:spPr/>
    </dgm:pt>
    <dgm:pt modelId="{6F9487E9-B16C-449D-99B4-ABDFE49E6711}" type="pres">
      <dgm:prSet presAssocID="{6460A0B6-ED4D-4CF1-BF24-136885195BC1}" presName="spV" presStyleCnt="0"/>
      <dgm:spPr/>
    </dgm:pt>
    <dgm:pt modelId="{9A5E9CCA-8E35-41DE-B237-341369BAC970}" type="pres">
      <dgm:prSet presAssocID="{80D9FA01-47FE-4B22-B473-D36F6D77BD51}" presName="linNode" presStyleCnt="0"/>
      <dgm:spPr/>
    </dgm:pt>
    <dgm:pt modelId="{576C7DBD-F6BB-459C-8400-6503389485E0}" type="pres">
      <dgm:prSet presAssocID="{80D9FA01-47FE-4B22-B473-D36F6D77BD51}" presName="parTx" presStyleLbl="revTx" presStyleIdx="1" presStyleCnt="2" custScaleX="82407" custScaleY="114886">
        <dgm:presLayoutVars>
          <dgm:chMax val="1"/>
          <dgm:bulletEnabled val="1"/>
        </dgm:presLayoutVars>
      </dgm:prSet>
      <dgm:spPr/>
    </dgm:pt>
    <dgm:pt modelId="{1F0D0F40-CC0D-4DD0-B2E0-534F573806BF}" type="pres">
      <dgm:prSet presAssocID="{80D9FA01-47FE-4B22-B473-D36F6D77BD51}" presName="bracket" presStyleLbl="parChTrans1D1" presStyleIdx="1" presStyleCnt="2"/>
      <dgm:spPr/>
    </dgm:pt>
    <dgm:pt modelId="{B59F1993-B2E3-415E-BCFE-91DC5A12E982}" type="pres">
      <dgm:prSet presAssocID="{80D9FA01-47FE-4B22-B473-D36F6D77BD51}" presName="spH" presStyleCnt="0"/>
      <dgm:spPr/>
    </dgm:pt>
    <dgm:pt modelId="{4D7AC1CD-1325-40D7-BB18-968307E02759}" type="pres">
      <dgm:prSet presAssocID="{80D9FA01-47FE-4B22-B473-D36F6D77BD51}" presName="desTx" presStyleLbl="node1" presStyleIdx="1" presStyleCnt="2" custScaleX="106812" custScaleY="109809">
        <dgm:presLayoutVars>
          <dgm:bulletEnabled val="1"/>
        </dgm:presLayoutVars>
      </dgm:prSet>
      <dgm:spPr/>
    </dgm:pt>
  </dgm:ptLst>
  <dgm:cxnLst>
    <dgm:cxn modelId="{08FD4914-1BB1-4D41-9C2C-5DFAEB3B5EA9}" type="presOf" srcId="{50B3217E-0950-4DBF-8044-316F51762AF6}" destId="{4D7AC1CD-1325-40D7-BB18-968307E02759}" srcOrd="0" destOrd="1" presId="urn:diagrams.loki3.com/BracketList"/>
    <dgm:cxn modelId="{6588E11D-479B-4CDA-B463-B3017D26E438}" srcId="{4BBC7DF9-8834-4D98-9B38-891E26D93FDB}" destId="{80D9FA01-47FE-4B22-B473-D36F6D77BD51}" srcOrd="1" destOrd="0" parTransId="{68348D1C-EB77-4DE9-967E-77013FBC3D21}" sibTransId="{0F5A7FD1-70B0-4AD5-A30D-DB8AD56AC650}"/>
    <dgm:cxn modelId="{E183D228-018A-43CA-8E49-03D1634B7046}" type="presOf" srcId="{AD5F8C38-8975-40C6-95A3-D6F5EC5A3222}" destId="{4D7AC1CD-1325-40D7-BB18-968307E02759}" srcOrd="0" destOrd="2" presId="urn:diagrams.loki3.com/BracketList"/>
    <dgm:cxn modelId="{5ADBAE3A-5A2B-4529-9E8E-011A54555B06}" srcId="{0493CBD9-7E25-4DF4-8A75-2E6FB8BE7A20}" destId="{AF34E544-83CB-4BE2-A0FC-24C7741EE9D5}" srcOrd="0" destOrd="0" parTransId="{8EB1B898-52A6-491F-83FD-295617A6CC4E}" sibTransId="{69298D8E-E1D9-4DA3-AA89-FB5ABA6A6ADB}"/>
    <dgm:cxn modelId="{2FAA0445-72B4-4036-994B-436AF6FA6BD0}" type="presOf" srcId="{0493CBD9-7E25-4DF4-8A75-2E6FB8BE7A20}" destId="{06CC3CE7-17A0-40AA-9179-B94141635C04}" srcOrd="0" destOrd="0" presId="urn:diagrams.loki3.com/BracketList"/>
    <dgm:cxn modelId="{F8B6E967-B01F-42BD-81F4-2D0EDD933C4F}" type="presOf" srcId="{2CB8EDAB-964E-4E08-BAB7-49D711ABC0FB}" destId="{75613AE9-83A0-4FC0-87D1-09DFD47455AE}" srcOrd="0" destOrd="2" presId="urn:diagrams.loki3.com/BracketList"/>
    <dgm:cxn modelId="{017C0073-35BB-4FF6-8DDE-0B86582B6B9E}" type="presOf" srcId="{1A314C59-0FC7-468B-8A92-2A119D597BBC}" destId="{4D7AC1CD-1325-40D7-BB18-968307E02759}" srcOrd="0" destOrd="0" presId="urn:diagrams.loki3.com/BracketList"/>
    <dgm:cxn modelId="{E7C82A75-3DF5-47C1-9F49-D215D87054B8}" type="presOf" srcId="{4BBC7DF9-8834-4D98-9B38-891E26D93FDB}" destId="{11AA2989-0339-4748-B8D0-E0E60AD7597D}" srcOrd="0" destOrd="0" presId="urn:diagrams.loki3.com/BracketList"/>
    <dgm:cxn modelId="{8DCBC584-62F7-4037-84CA-6C241634C20E}" type="presOf" srcId="{CBE62B3D-7267-4DFA-8B1E-DCC0D73CAEE3}" destId="{4D7AC1CD-1325-40D7-BB18-968307E02759}" srcOrd="0" destOrd="3" presId="urn:diagrams.loki3.com/BracketList"/>
    <dgm:cxn modelId="{79D57E86-0C37-487C-A4A4-EEAEB3839F1E}" srcId="{80D9FA01-47FE-4B22-B473-D36F6D77BD51}" destId="{AD5F8C38-8975-40C6-95A3-D6F5EC5A3222}" srcOrd="2" destOrd="0" parTransId="{9260C173-0FDE-4963-90D9-567D94A9C794}" sibTransId="{1E68BD59-4D1E-46E5-8F43-32BD59DCC437}"/>
    <dgm:cxn modelId="{D088388A-EF33-4A13-AA03-F21E21FD896D}" srcId="{80D9FA01-47FE-4B22-B473-D36F6D77BD51}" destId="{CBE62B3D-7267-4DFA-8B1E-DCC0D73CAEE3}" srcOrd="3" destOrd="0" parTransId="{DBCA31E9-B890-4F27-BD01-DB5441E7D18D}" sibTransId="{22AA15E1-2972-494E-8D7E-7D372DDD42BC}"/>
    <dgm:cxn modelId="{0B6C759F-0DD3-4EC9-A718-8F611140F1DB}" type="presOf" srcId="{80D9FA01-47FE-4B22-B473-D36F6D77BD51}" destId="{576C7DBD-F6BB-459C-8400-6503389485E0}" srcOrd="0" destOrd="0" presId="urn:diagrams.loki3.com/BracketList"/>
    <dgm:cxn modelId="{3E72B5A3-32FD-4FE8-A892-985CC689EBA6}" srcId="{0493CBD9-7E25-4DF4-8A75-2E6FB8BE7A20}" destId="{2CB8EDAB-964E-4E08-BAB7-49D711ABC0FB}" srcOrd="2" destOrd="0" parTransId="{0B63A49B-19AF-41F1-823A-D358E8F86DBA}" sibTransId="{20A942AC-0217-43C3-8085-273CBBEDB860}"/>
    <dgm:cxn modelId="{572C9ED6-8E83-4831-9A7B-18757CA138FC}" type="presOf" srcId="{AF34E544-83CB-4BE2-A0FC-24C7741EE9D5}" destId="{75613AE9-83A0-4FC0-87D1-09DFD47455AE}" srcOrd="0" destOrd="0" presId="urn:diagrams.loki3.com/BracketList"/>
    <dgm:cxn modelId="{9953A0F0-FA08-4834-AC2C-EBE53662553A}" srcId="{4BBC7DF9-8834-4D98-9B38-891E26D93FDB}" destId="{0493CBD9-7E25-4DF4-8A75-2E6FB8BE7A20}" srcOrd="0" destOrd="0" parTransId="{D3AAB7E3-2349-4D89-89D0-A70D2784BF6C}" sibTransId="{6460A0B6-ED4D-4CF1-BF24-136885195BC1}"/>
    <dgm:cxn modelId="{6B91A2F3-E039-4A78-8823-565794C9B673}" srcId="{80D9FA01-47FE-4B22-B473-D36F6D77BD51}" destId="{1A314C59-0FC7-468B-8A92-2A119D597BBC}" srcOrd="0" destOrd="0" parTransId="{CECE828A-8FC1-4941-8706-38E0CBD487E8}" sibTransId="{2F5C0E03-5BFB-40F4-9313-85E4CDBFAE8A}"/>
    <dgm:cxn modelId="{C1569EF8-0CD1-4623-A224-2B417F64149E}" type="presOf" srcId="{A6DC794C-7D46-41D5-9050-694396FF663E}" destId="{75613AE9-83A0-4FC0-87D1-09DFD47455AE}" srcOrd="0" destOrd="1" presId="urn:diagrams.loki3.com/BracketList"/>
    <dgm:cxn modelId="{39DCB9FD-C2F6-4C08-8C68-E11EB1ADE58A}" srcId="{80D9FA01-47FE-4B22-B473-D36F6D77BD51}" destId="{50B3217E-0950-4DBF-8044-316F51762AF6}" srcOrd="1" destOrd="0" parTransId="{E02B67A6-8177-4C20-A8B2-05A71887D264}" sibTransId="{9BD85748-854E-466B-A4EB-8F1B4E288E84}"/>
    <dgm:cxn modelId="{A996DFFE-E940-483A-A1E9-46FBFF13DBC5}" srcId="{0493CBD9-7E25-4DF4-8A75-2E6FB8BE7A20}" destId="{A6DC794C-7D46-41D5-9050-694396FF663E}" srcOrd="1" destOrd="0" parTransId="{EA3F6E95-E753-45B3-9FB0-6089E2D89E56}" sibTransId="{6279E3FB-4018-4E7E-B6F9-8D038DA711DA}"/>
    <dgm:cxn modelId="{85F1E877-D8F6-437A-9D7B-2CD19ED519EA}" type="presParOf" srcId="{11AA2989-0339-4748-B8D0-E0E60AD7597D}" destId="{F503F2A2-8605-45AF-AB47-5A8D12796395}" srcOrd="0" destOrd="0" presId="urn:diagrams.loki3.com/BracketList"/>
    <dgm:cxn modelId="{3271E1B7-4254-4CAC-AF4A-9F5665E16336}" type="presParOf" srcId="{F503F2A2-8605-45AF-AB47-5A8D12796395}" destId="{06CC3CE7-17A0-40AA-9179-B94141635C04}" srcOrd="0" destOrd="0" presId="urn:diagrams.loki3.com/BracketList"/>
    <dgm:cxn modelId="{5081651F-9A81-4440-BD44-66643F362438}" type="presParOf" srcId="{F503F2A2-8605-45AF-AB47-5A8D12796395}" destId="{704223DE-C7FE-40E1-9789-C465D07C9E45}" srcOrd="1" destOrd="0" presId="urn:diagrams.loki3.com/BracketList"/>
    <dgm:cxn modelId="{81E00D23-5D3D-405F-B525-90480A376326}" type="presParOf" srcId="{F503F2A2-8605-45AF-AB47-5A8D12796395}" destId="{715FD35D-03E9-4FB0-8E0D-B5BDE2FC2EB7}" srcOrd="2" destOrd="0" presId="urn:diagrams.loki3.com/BracketList"/>
    <dgm:cxn modelId="{64F15680-54F9-4CB1-9583-420DC4E53FFE}" type="presParOf" srcId="{F503F2A2-8605-45AF-AB47-5A8D12796395}" destId="{75613AE9-83A0-4FC0-87D1-09DFD47455AE}" srcOrd="3" destOrd="0" presId="urn:diagrams.loki3.com/BracketList"/>
    <dgm:cxn modelId="{B7DBF639-9197-43CC-BEFA-5F75576C4FC6}" type="presParOf" srcId="{11AA2989-0339-4748-B8D0-E0E60AD7597D}" destId="{6F9487E9-B16C-449D-99B4-ABDFE49E6711}" srcOrd="1" destOrd="0" presId="urn:diagrams.loki3.com/BracketList"/>
    <dgm:cxn modelId="{90B16927-EE6F-4D87-8BEA-1E181E6CE1FB}" type="presParOf" srcId="{11AA2989-0339-4748-B8D0-E0E60AD7597D}" destId="{9A5E9CCA-8E35-41DE-B237-341369BAC970}" srcOrd="2" destOrd="0" presId="urn:diagrams.loki3.com/BracketList"/>
    <dgm:cxn modelId="{042C4A19-88C1-464C-AC70-D560C7A06C0D}" type="presParOf" srcId="{9A5E9CCA-8E35-41DE-B237-341369BAC970}" destId="{576C7DBD-F6BB-459C-8400-6503389485E0}" srcOrd="0" destOrd="0" presId="urn:diagrams.loki3.com/BracketList"/>
    <dgm:cxn modelId="{1E47D266-784F-4C68-A539-E42CC88A74A7}" type="presParOf" srcId="{9A5E9CCA-8E35-41DE-B237-341369BAC970}" destId="{1F0D0F40-CC0D-4DD0-B2E0-534F573806BF}" srcOrd="1" destOrd="0" presId="urn:diagrams.loki3.com/BracketList"/>
    <dgm:cxn modelId="{8962626F-EC9A-4495-A3AE-C0B5FD76347D}" type="presParOf" srcId="{9A5E9CCA-8E35-41DE-B237-341369BAC970}" destId="{B59F1993-B2E3-415E-BCFE-91DC5A12E982}" srcOrd="2" destOrd="0" presId="urn:diagrams.loki3.com/BracketList"/>
    <dgm:cxn modelId="{D1BF4C89-B5E7-470F-8CD8-B62B0CCA7408}" type="presParOf" srcId="{9A5E9CCA-8E35-41DE-B237-341369BAC970}" destId="{4D7AC1CD-1325-40D7-BB18-968307E0275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BC7DF9-8834-4D98-9B38-891E26D93FDB}" type="doc">
      <dgm:prSet loTypeId="urn:diagrams.loki3.com/BracketList" loCatId="list" qsTypeId="urn:microsoft.com/office/officeart/2005/8/quickstyle/simple3" qsCatId="simple" csTypeId="urn:microsoft.com/office/officeart/2005/8/colors/accent2_5" csCatId="accent2" phldr="1"/>
      <dgm:spPr/>
      <dgm:t>
        <a:bodyPr/>
        <a:lstStyle/>
        <a:p>
          <a:endParaRPr lang="en-US"/>
        </a:p>
      </dgm:t>
    </dgm:pt>
    <dgm:pt modelId="{0493CBD9-7E25-4DF4-8A75-2E6FB8BE7A20}">
      <dgm:prSet phldrT="[Text]" custT="1"/>
      <dgm:spPr/>
      <dgm:t>
        <a:bodyPr/>
        <a:lstStyle/>
        <a:p>
          <a:r>
            <a:rPr lang="en-US" sz="1800" b="1" dirty="0"/>
            <a:t>Ieguvums </a:t>
          </a:r>
          <a:r>
            <a:rPr lang="lv-LV" sz="1800" b="1" dirty="0"/>
            <a:t>PACIENTAM</a:t>
          </a:r>
          <a:endParaRPr lang="en-US" sz="1800" b="1" dirty="0"/>
        </a:p>
      </dgm:t>
    </dgm:pt>
    <dgm:pt modelId="{D3AAB7E3-2349-4D89-89D0-A70D2784BF6C}" type="parTrans" cxnId="{9953A0F0-FA08-4834-AC2C-EBE53662553A}">
      <dgm:prSet/>
      <dgm:spPr/>
      <dgm:t>
        <a:bodyPr/>
        <a:lstStyle/>
        <a:p>
          <a:endParaRPr lang="en-US"/>
        </a:p>
      </dgm:t>
    </dgm:pt>
    <dgm:pt modelId="{6460A0B6-ED4D-4CF1-BF24-136885195BC1}" type="sibTrans" cxnId="{9953A0F0-FA08-4834-AC2C-EBE53662553A}">
      <dgm:prSet/>
      <dgm:spPr/>
      <dgm:t>
        <a:bodyPr/>
        <a:lstStyle/>
        <a:p>
          <a:endParaRPr lang="en-US"/>
        </a:p>
      </dgm:t>
    </dgm:pt>
    <dgm:pt modelId="{AF34E544-83CB-4BE2-A0FC-24C7741EE9D5}">
      <dgm:prSet phldrT="[Text]" custT="1"/>
      <dgm:spPr/>
      <dgm:t>
        <a:bodyPr/>
        <a:lstStyle/>
        <a:p>
          <a:r>
            <a:rPr lang="lv-LV" sz="1600" dirty="0"/>
            <a:t>Veicināts, lai pacients saņemtu izmaksu efektīvus, savlaicīgus, pieejamus un kvalitatīvus veselības aprūpes pakalpojumus, tādejādi pagarinot labā veselībā nodzīvotos mūža gadus, novēršot priekšlaicīgu mirstību un mazinot nevienlīdzību veselības jomā.</a:t>
          </a:r>
          <a:endParaRPr lang="en-US" sz="1600" dirty="0"/>
        </a:p>
      </dgm:t>
    </dgm:pt>
    <dgm:pt modelId="{8EB1B898-52A6-491F-83FD-295617A6CC4E}" type="parTrans" cxnId="{5ADBAE3A-5A2B-4529-9E8E-011A54555B06}">
      <dgm:prSet/>
      <dgm:spPr/>
      <dgm:t>
        <a:bodyPr/>
        <a:lstStyle/>
        <a:p>
          <a:endParaRPr lang="en-US"/>
        </a:p>
      </dgm:t>
    </dgm:pt>
    <dgm:pt modelId="{69298D8E-E1D9-4DA3-AA89-FB5ABA6A6ADB}" type="sibTrans" cxnId="{5ADBAE3A-5A2B-4529-9E8E-011A54555B06}">
      <dgm:prSet/>
      <dgm:spPr/>
      <dgm:t>
        <a:bodyPr/>
        <a:lstStyle/>
        <a:p>
          <a:endParaRPr lang="en-US"/>
        </a:p>
      </dgm:t>
    </dgm:pt>
    <dgm:pt modelId="{80D9FA01-47FE-4B22-B473-D36F6D77BD51}">
      <dgm:prSet phldrT="[Text]" custT="1"/>
      <dgm:spPr/>
      <dgm:t>
        <a:bodyPr/>
        <a:lstStyle/>
        <a:p>
          <a:r>
            <a:rPr lang="en-US" sz="1800" b="1" dirty="0"/>
            <a:t>Ieguvums </a:t>
          </a:r>
          <a:r>
            <a:rPr lang="lv-LV" sz="1800" b="1" dirty="0"/>
            <a:t>EKONOMIKAI</a:t>
          </a:r>
          <a:endParaRPr lang="en-US" sz="1800" b="1" dirty="0"/>
        </a:p>
      </dgm:t>
    </dgm:pt>
    <dgm:pt modelId="{68348D1C-EB77-4DE9-967E-77013FBC3D21}" type="parTrans" cxnId="{6588E11D-479B-4CDA-B463-B3017D26E438}">
      <dgm:prSet/>
      <dgm:spPr/>
      <dgm:t>
        <a:bodyPr/>
        <a:lstStyle/>
        <a:p>
          <a:endParaRPr lang="en-US"/>
        </a:p>
      </dgm:t>
    </dgm:pt>
    <dgm:pt modelId="{0F5A7FD1-70B0-4AD5-A30D-DB8AD56AC650}" type="sibTrans" cxnId="{6588E11D-479B-4CDA-B463-B3017D26E438}">
      <dgm:prSet/>
      <dgm:spPr/>
      <dgm:t>
        <a:bodyPr/>
        <a:lstStyle/>
        <a:p>
          <a:endParaRPr lang="en-US"/>
        </a:p>
      </dgm:t>
    </dgm:pt>
    <dgm:pt modelId="{1A314C59-0FC7-468B-8A92-2A119D597BBC}">
      <dgm:prSet phldrT="[Text]" custT="1"/>
      <dgm:spPr/>
      <dgm:t>
        <a:bodyPr/>
        <a:lstStyle/>
        <a:p>
          <a:r>
            <a:rPr lang="lv-LV" sz="1600" noProof="0" dirty="0"/>
            <a:t>Pozitīva fiskālā un ekonomiskā </a:t>
          </a:r>
          <a:r>
            <a:rPr lang="lv-LV" sz="1600" noProof="0" dirty="0" err="1"/>
            <a:t>atdeve</a:t>
          </a:r>
          <a:r>
            <a:rPr lang="lv-LV" sz="1600" noProof="0" dirty="0"/>
            <a:t>, veicinot NAP2027 stratēģisko mērķa indikatoru sasniegšanu (IKP, darba ražīguma pieaugums, un nabadzības riska samazinājums). Piemēram, atbilstoši pētījumiem jauno onkoloģisko medikamentu iekļaušana ir uzrādījusi priekšlaicīgās (pirms 75 gadu vecuma) mirstības no vēža samazinājumu līdz 20-25%, tādā veidā ietaupot noteiktu skaitu potenciāli zaudētos dzīves gadus. </a:t>
          </a:r>
        </a:p>
      </dgm:t>
    </dgm:pt>
    <dgm:pt modelId="{CECE828A-8FC1-4941-8706-38E0CBD487E8}" type="parTrans" cxnId="{6B91A2F3-E039-4A78-8823-565794C9B673}">
      <dgm:prSet/>
      <dgm:spPr/>
      <dgm:t>
        <a:bodyPr/>
        <a:lstStyle/>
        <a:p>
          <a:endParaRPr lang="en-US"/>
        </a:p>
      </dgm:t>
    </dgm:pt>
    <dgm:pt modelId="{2F5C0E03-5BFB-40F4-9313-85E4CDBFAE8A}" type="sibTrans" cxnId="{6B91A2F3-E039-4A78-8823-565794C9B673}">
      <dgm:prSet/>
      <dgm:spPr/>
      <dgm:t>
        <a:bodyPr/>
        <a:lstStyle/>
        <a:p>
          <a:endParaRPr lang="en-US"/>
        </a:p>
      </dgm:t>
    </dgm:pt>
    <dgm:pt modelId="{A6DC794C-7D46-41D5-9050-694396FF663E}">
      <dgm:prSet phldrT="[Text]" custT="1"/>
      <dgm:spPr/>
      <dgm:t>
        <a:bodyPr/>
        <a:lstStyle/>
        <a:p>
          <a:r>
            <a:rPr lang="lv-LV" sz="1600" dirty="0"/>
            <a:t>Onkoloģiskās saslimšanas ir atklātas agrīnās stadijās.</a:t>
          </a:r>
          <a:endParaRPr lang="en-US" sz="1600" dirty="0"/>
        </a:p>
      </dgm:t>
    </dgm:pt>
    <dgm:pt modelId="{EA3F6E95-E753-45B3-9FB0-6089E2D89E56}" type="parTrans" cxnId="{A996DFFE-E940-483A-A1E9-46FBFF13DBC5}">
      <dgm:prSet/>
      <dgm:spPr/>
      <dgm:t>
        <a:bodyPr/>
        <a:lstStyle/>
        <a:p>
          <a:endParaRPr lang="en-US"/>
        </a:p>
      </dgm:t>
    </dgm:pt>
    <dgm:pt modelId="{6279E3FB-4018-4E7E-B6F9-8D038DA711DA}" type="sibTrans" cxnId="{A996DFFE-E940-483A-A1E9-46FBFF13DBC5}">
      <dgm:prSet/>
      <dgm:spPr/>
      <dgm:t>
        <a:bodyPr/>
        <a:lstStyle/>
        <a:p>
          <a:endParaRPr lang="en-US"/>
        </a:p>
      </dgm:t>
    </dgm:pt>
    <dgm:pt modelId="{2CB8EDAB-964E-4E08-BAB7-49D711ABC0FB}">
      <dgm:prSet phldrT="[Text]" custT="1"/>
      <dgm:spPr/>
      <dgm:t>
        <a:bodyPr/>
        <a:lstStyle/>
        <a:p>
          <a:r>
            <a:rPr lang="lv-LV" sz="1600" dirty="0"/>
            <a:t>Pacienti saņem savlaicīgus un pēctecīgus un kvalitatīvus veselības aprūpes pakalpojumus.</a:t>
          </a:r>
          <a:endParaRPr lang="en-US" sz="1600" dirty="0"/>
        </a:p>
      </dgm:t>
    </dgm:pt>
    <dgm:pt modelId="{0B63A49B-19AF-41F1-823A-D358E8F86DBA}" type="parTrans" cxnId="{3E72B5A3-32FD-4FE8-A892-985CC689EBA6}">
      <dgm:prSet/>
      <dgm:spPr/>
      <dgm:t>
        <a:bodyPr/>
        <a:lstStyle/>
        <a:p>
          <a:endParaRPr lang="en-US"/>
        </a:p>
      </dgm:t>
    </dgm:pt>
    <dgm:pt modelId="{20A942AC-0217-43C3-8085-273CBBEDB860}" type="sibTrans" cxnId="{3E72B5A3-32FD-4FE8-A892-985CC689EBA6}">
      <dgm:prSet/>
      <dgm:spPr/>
      <dgm:t>
        <a:bodyPr/>
        <a:lstStyle/>
        <a:p>
          <a:endParaRPr lang="en-US"/>
        </a:p>
      </dgm:t>
    </dgm:pt>
    <dgm:pt modelId="{989F8498-FB09-4B04-8BDB-AF31795401AA}">
      <dgm:prSet phldrT="[Text]" custT="1"/>
      <dgm:spPr/>
      <dgm:t>
        <a:bodyPr/>
        <a:lstStyle/>
        <a:p>
          <a:r>
            <a:rPr lang="lv-LV" sz="1600" dirty="0"/>
            <a:t>Pacienti Latvijā saņem Eiropas standartiem atbilstošu izmeklēšanu, ārstēšanu, kontroli un aprūpi. </a:t>
          </a:r>
          <a:endParaRPr lang="en-US" sz="1600" dirty="0"/>
        </a:p>
      </dgm:t>
    </dgm:pt>
    <dgm:pt modelId="{CA80ACB4-3874-4758-B85F-F8B2EE6E8C7E}" type="parTrans" cxnId="{EE400D49-97DA-4853-83DB-8C03B392B09B}">
      <dgm:prSet/>
      <dgm:spPr/>
      <dgm:t>
        <a:bodyPr/>
        <a:lstStyle/>
        <a:p>
          <a:endParaRPr lang="en-US"/>
        </a:p>
      </dgm:t>
    </dgm:pt>
    <dgm:pt modelId="{087D5108-7E30-43FB-8550-B67C88F46BF7}" type="sibTrans" cxnId="{EE400D49-97DA-4853-83DB-8C03B392B09B}">
      <dgm:prSet/>
      <dgm:spPr/>
      <dgm:t>
        <a:bodyPr/>
        <a:lstStyle/>
        <a:p>
          <a:endParaRPr lang="en-US"/>
        </a:p>
      </dgm:t>
    </dgm:pt>
    <dgm:pt modelId="{E98945F6-94F7-4BCB-9431-B4ADB4610B46}">
      <dgm:prSet phldrT="[Text]" custT="1"/>
      <dgm:spPr/>
      <dgm:t>
        <a:bodyPr/>
        <a:lstStyle/>
        <a:p>
          <a:r>
            <a:rPr lang="lv-LV" sz="1600" noProof="0" dirty="0"/>
            <a:t>Objektīvākai situācijas izvērtēšanai ārstam ir pieejami visi pacientam veiktie izmeklējumi un tie redzami dinamikā.</a:t>
          </a:r>
        </a:p>
      </dgm:t>
    </dgm:pt>
    <dgm:pt modelId="{182C967F-02EB-4C7C-8450-01C8014CA210}" type="parTrans" cxnId="{9BE5BC65-38DA-4CCF-99A8-88023F024778}">
      <dgm:prSet/>
      <dgm:spPr/>
      <dgm:t>
        <a:bodyPr/>
        <a:lstStyle/>
        <a:p>
          <a:endParaRPr lang="en-US"/>
        </a:p>
      </dgm:t>
    </dgm:pt>
    <dgm:pt modelId="{A7F89D3D-B608-45E1-97B7-E887D03B94F1}" type="sibTrans" cxnId="{9BE5BC65-38DA-4CCF-99A8-88023F024778}">
      <dgm:prSet/>
      <dgm:spPr/>
      <dgm:t>
        <a:bodyPr/>
        <a:lstStyle/>
        <a:p>
          <a:endParaRPr lang="en-US"/>
        </a:p>
      </dgm:t>
    </dgm:pt>
    <dgm:pt modelId="{11AA2989-0339-4748-B8D0-E0E60AD7597D}" type="pres">
      <dgm:prSet presAssocID="{4BBC7DF9-8834-4D98-9B38-891E26D93FDB}" presName="Name0" presStyleCnt="0">
        <dgm:presLayoutVars>
          <dgm:dir/>
          <dgm:animLvl val="lvl"/>
          <dgm:resizeHandles val="exact"/>
        </dgm:presLayoutVars>
      </dgm:prSet>
      <dgm:spPr/>
    </dgm:pt>
    <dgm:pt modelId="{F503F2A2-8605-45AF-AB47-5A8D12796395}" type="pres">
      <dgm:prSet presAssocID="{0493CBD9-7E25-4DF4-8A75-2E6FB8BE7A20}" presName="linNode" presStyleCnt="0"/>
      <dgm:spPr/>
    </dgm:pt>
    <dgm:pt modelId="{06CC3CE7-17A0-40AA-9179-B94141635C04}" type="pres">
      <dgm:prSet presAssocID="{0493CBD9-7E25-4DF4-8A75-2E6FB8BE7A20}" presName="parTx" presStyleLbl="revTx" presStyleIdx="0" presStyleCnt="2" custScaleX="83119" custScaleY="114886">
        <dgm:presLayoutVars>
          <dgm:chMax val="1"/>
          <dgm:bulletEnabled val="1"/>
        </dgm:presLayoutVars>
      </dgm:prSet>
      <dgm:spPr/>
    </dgm:pt>
    <dgm:pt modelId="{704223DE-C7FE-40E1-9789-C465D07C9E45}" type="pres">
      <dgm:prSet presAssocID="{0493CBD9-7E25-4DF4-8A75-2E6FB8BE7A20}" presName="bracket" presStyleLbl="parChTrans1D1" presStyleIdx="0" presStyleCnt="2"/>
      <dgm:spPr/>
    </dgm:pt>
    <dgm:pt modelId="{715FD35D-03E9-4FB0-8E0D-B5BDE2FC2EB7}" type="pres">
      <dgm:prSet presAssocID="{0493CBD9-7E25-4DF4-8A75-2E6FB8BE7A20}" presName="spH" presStyleCnt="0"/>
      <dgm:spPr/>
    </dgm:pt>
    <dgm:pt modelId="{75613AE9-83A0-4FC0-87D1-09DFD47455AE}" type="pres">
      <dgm:prSet presAssocID="{0493CBD9-7E25-4DF4-8A75-2E6FB8BE7A20}" presName="desTx" presStyleLbl="node1" presStyleIdx="0" presStyleCnt="2" custScaleX="106812" custScaleY="104704">
        <dgm:presLayoutVars>
          <dgm:bulletEnabled val="1"/>
        </dgm:presLayoutVars>
      </dgm:prSet>
      <dgm:spPr/>
    </dgm:pt>
    <dgm:pt modelId="{6F9487E9-B16C-449D-99B4-ABDFE49E6711}" type="pres">
      <dgm:prSet presAssocID="{6460A0B6-ED4D-4CF1-BF24-136885195BC1}" presName="spV" presStyleCnt="0"/>
      <dgm:spPr/>
    </dgm:pt>
    <dgm:pt modelId="{9A5E9CCA-8E35-41DE-B237-341369BAC970}" type="pres">
      <dgm:prSet presAssocID="{80D9FA01-47FE-4B22-B473-D36F6D77BD51}" presName="linNode" presStyleCnt="0"/>
      <dgm:spPr/>
    </dgm:pt>
    <dgm:pt modelId="{576C7DBD-F6BB-459C-8400-6503389485E0}" type="pres">
      <dgm:prSet presAssocID="{80D9FA01-47FE-4B22-B473-D36F6D77BD51}" presName="parTx" presStyleLbl="revTx" presStyleIdx="1" presStyleCnt="2" custScaleX="82407" custScaleY="114886">
        <dgm:presLayoutVars>
          <dgm:chMax val="1"/>
          <dgm:bulletEnabled val="1"/>
        </dgm:presLayoutVars>
      </dgm:prSet>
      <dgm:spPr/>
    </dgm:pt>
    <dgm:pt modelId="{1F0D0F40-CC0D-4DD0-B2E0-534F573806BF}" type="pres">
      <dgm:prSet presAssocID="{80D9FA01-47FE-4B22-B473-D36F6D77BD51}" presName="bracket" presStyleLbl="parChTrans1D1" presStyleIdx="1" presStyleCnt="2"/>
      <dgm:spPr/>
    </dgm:pt>
    <dgm:pt modelId="{B59F1993-B2E3-415E-BCFE-91DC5A12E982}" type="pres">
      <dgm:prSet presAssocID="{80D9FA01-47FE-4B22-B473-D36F6D77BD51}" presName="spH" presStyleCnt="0"/>
      <dgm:spPr/>
    </dgm:pt>
    <dgm:pt modelId="{4D7AC1CD-1325-40D7-BB18-968307E02759}" type="pres">
      <dgm:prSet presAssocID="{80D9FA01-47FE-4B22-B473-D36F6D77BD51}" presName="desTx" presStyleLbl="node1" presStyleIdx="1" presStyleCnt="2" custScaleX="106812" custScaleY="109809">
        <dgm:presLayoutVars>
          <dgm:bulletEnabled val="1"/>
        </dgm:presLayoutVars>
      </dgm:prSet>
      <dgm:spPr/>
    </dgm:pt>
  </dgm:ptLst>
  <dgm:cxnLst>
    <dgm:cxn modelId="{6588E11D-479B-4CDA-B463-B3017D26E438}" srcId="{4BBC7DF9-8834-4D98-9B38-891E26D93FDB}" destId="{80D9FA01-47FE-4B22-B473-D36F6D77BD51}" srcOrd="1" destOrd="0" parTransId="{68348D1C-EB77-4DE9-967E-77013FBC3D21}" sibTransId="{0F5A7FD1-70B0-4AD5-A30D-DB8AD56AC650}"/>
    <dgm:cxn modelId="{5ADBAE3A-5A2B-4529-9E8E-011A54555B06}" srcId="{0493CBD9-7E25-4DF4-8A75-2E6FB8BE7A20}" destId="{AF34E544-83CB-4BE2-A0FC-24C7741EE9D5}" srcOrd="0" destOrd="0" parTransId="{8EB1B898-52A6-491F-83FD-295617A6CC4E}" sibTransId="{69298D8E-E1D9-4DA3-AA89-FB5ABA6A6ADB}"/>
    <dgm:cxn modelId="{2FAA0445-72B4-4036-994B-436AF6FA6BD0}" type="presOf" srcId="{0493CBD9-7E25-4DF4-8A75-2E6FB8BE7A20}" destId="{06CC3CE7-17A0-40AA-9179-B94141635C04}" srcOrd="0" destOrd="0" presId="urn:diagrams.loki3.com/BracketList"/>
    <dgm:cxn modelId="{9BE5BC65-38DA-4CCF-99A8-88023F024778}" srcId="{0493CBD9-7E25-4DF4-8A75-2E6FB8BE7A20}" destId="{E98945F6-94F7-4BCB-9431-B4ADB4610B46}" srcOrd="4" destOrd="0" parTransId="{182C967F-02EB-4C7C-8450-01C8014CA210}" sibTransId="{A7F89D3D-B608-45E1-97B7-E887D03B94F1}"/>
    <dgm:cxn modelId="{F8B6E967-B01F-42BD-81F4-2D0EDD933C4F}" type="presOf" srcId="{2CB8EDAB-964E-4E08-BAB7-49D711ABC0FB}" destId="{75613AE9-83A0-4FC0-87D1-09DFD47455AE}" srcOrd="0" destOrd="2" presId="urn:diagrams.loki3.com/BracketList"/>
    <dgm:cxn modelId="{EE400D49-97DA-4853-83DB-8C03B392B09B}" srcId="{0493CBD9-7E25-4DF4-8A75-2E6FB8BE7A20}" destId="{989F8498-FB09-4B04-8BDB-AF31795401AA}" srcOrd="3" destOrd="0" parTransId="{CA80ACB4-3874-4758-B85F-F8B2EE6E8C7E}" sibTransId="{087D5108-7E30-43FB-8550-B67C88F46BF7}"/>
    <dgm:cxn modelId="{A8CD9F4B-B48F-43F8-9263-D871ADFFC85D}" type="presOf" srcId="{989F8498-FB09-4B04-8BDB-AF31795401AA}" destId="{75613AE9-83A0-4FC0-87D1-09DFD47455AE}" srcOrd="0" destOrd="3" presId="urn:diagrams.loki3.com/BracketList"/>
    <dgm:cxn modelId="{017C0073-35BB-4FF6-8DDE-0B86582B6B9E}" type="presOf" srcId="{1A314C59-0FC7-468B-8A92-2A119D597BBC}" destId="{4D7AC1CD-1325-40D7-BB18-968307E02759}" srcOrd="0" destOrd="0" presId="urn:diagrams.loki3.com/BracketList"/>
    <dgm:cxn modelId="{E7C82A75-3DF5-47C1-9F49-D215D87054B8}" type="presOf" srcId="{4BBC7DF9-8834-4D98-9B38-891E26D93FDB}" destId="{11AA2989-0339-4748-B8D0-E0E60AD7597D}" srcOrd="0" destOrd="0" presId="urn:diagrams.loki3.com/BracketList"/>
    <dgm:cxn modelId="{B0F51480-0251-4215-AC2C-40A2ACEC355F}" type="presOf" srcId="{E98945F6-94F7-4BCB-9431-B4ADB4610B46}" destId="{75613AE9-83A0-4FC0-87D1-09DFD47455AE}" srcOrd="0" destOrd="4" presId="urn:diagrams.loki3.com/BracketList"/>
    <dgm:cxn modelId="{0B6C759F-0DD3-4EC9-A718-8F611140F1DB}" type="presOf" srcId="{80D9FA01-47FE-4B22-B473-D36F6D77BD51}" destId="{576C7DBD-F6BB-459C-8400-6503389485E0}" srcOrd="0" destOrd="0" presId="urn:diagrams.loki3.com/BracketList"/>
    <dgm:cxn modelId="{3E72B5A3-32FD-4FE8-A892-985CC689EBA6}" srcId="{0493CBD9-7E25-4DF4-8A75-2E6FB8BE7A20}" destId="{2CB8EDAB-964E-4E08-BAB7-49D711ABC0FB}" srcOrd="2" destOrd="0" parTransId="{0B63A49B-19AF-41F1-823A-D358E8F86DBA}" sibTransId="{20A942AC-0217-43C3-8085-273CBBEDB860}"/>
    <dgm:cxn modelId="{572C9ED6-8E83-4831-9A7B-18757CA138FC}" type="presOf" srcId="{AF34E544-83CB-4BE2-A0FC-24C7741EE9D5}" destId="{75613AE9-83A0-4FC0-87D1-09DFD47455AE}" srcOrd="0" destOrd="0" presId="urn:diagrams.loki3.com/BracketList"/>
    <dgm:cxn modelId="{9953A0F0-FA08-4834-AC2C-EBE53662553A}" srcId="{4BBC7DF9-8834-4D98-9B38-891E26D93FDB}" destId="{0493CBD9-7E25-4DF4-8A75-2E6FB8BE7A20}" srcOrd="0" destOrd="0" parTransId="{D3AAB7E3-2349-4D89-89D0-A70D2784BF6C}" sibTransId="{6460A0B6-ED4D-4CF1-BF24-136885195BC1}"/>
    <dgm:cxn modelId="{6B91A2F3-E039-4A78-8823-565794C9B673}" srcId="{80D9FA01-47FE-4B22-B473-D36F6D77BD51}" destId="{1A314C59-0FC7-468B-8A92-2A119D597BBC}" srcOrd="0" destOrd="0" parTransId="{CECE828A-8FC1-4941-8706-38E0CBD487E8}" sibTransId="{2F5C0E03-5BFB-40F4-9313-85E4CDBFAE8A}"/>
    <dgm:cxn modelId="{C1569EF8-0CD1-4623-A224-2B417F64149E}" type="presOf" srcId="{A6DC794C-7D46-41D5-9050-694396FF663E}" destId="{75613AE9-83A0-4FC0-87D1-09DFD47455AE}" srcOrd="0" destOrd="1" presId="urn:diagrams.loki3.com/BracketList"/>
    <dgm:cxn modelId="{A996DFFE-E940-483A-A1E9-46FBFF13DBC5}" srcId="{0493CBD9-7E25-4DF4-8A75-2E6FB8BE7A20}" destId="{A6DC794C-7D46-41D5-9050-694396FF663E}" srcOrd="1" destOrd="0" parTransId="{EA3F6E95-E753-45B3-9FB0-6089E2D89E56}" sibTransId="{6279E3FB-4018-4E7E-B6F9-8D038DA711DA}"/>
    <dgm:cxn modelId="{85F1E877-D8F6-437A-9D7B-2CD19ED519EA}" type="presParOf" srcId="{11AA2989-0339-4748-B8D0-E0E60AD7597D}" destId="{F503F2A2-8605-45AF-AB47-5A8D12796395}" srcOrd="0" destOrd="0" presId="urn:diagrams.loki3.com/BracketList"/>
    <dgm:cxn modelId="{3271E1B7-4254-4CAC-AF4A-9F5665E16336}" type="presParOf" srcId="{F503F2A2-8605-45AF-AB47-5A8D12796395}" destId="{06CC3CE7-17A0-40AA-9179-B94141635C04}" srcOrd="0" destOrd="0" presId="urn:diagrams.loki3.com/BracketList"/>
    <dgm:cxn modelId="{5081651F-9A81-4440-BD44-66643F362438}" type="presParOf" srcId="{F503F2A2-8605-45AF-AB47-5A8D12796395}" destId="{704223DE-C7FE-40E1-9789-C465D07C9E45}" srcOrd="1" destOrd="0" presId="urn:diagrams.loki3.com/BracketList"/>
    <dgm:cxn modelId="{81E00D23-5D3D-405F-B525-90480A376326}" type="presParOf" srcId="{F503F2A2-8605-45AF-AB47-5A8D12796395}" destId="{715FD35D-03E9-4FB0-8E0D-B5BDE2FC2EB7}" srcOrd="2" destOrd="0" presId="urn:diagrams.loki3.com/BracketList"/>
    <dgm:cxn modelId="{64F15680-54F9-4CB1-9583-420DC4E53FFE}" type="presParOf" srcId="{F503F2A2-8605-45AF-AB47-5A8D12796395}" destId="{75613AE9-83A0-4FC0-87D1-09DFD47455AE}" srcOrd="3" destOrd="0" presId="urn:diagrams.loki3.com/BracketList"/>
    <dgm:cxn modelId="{B7DBF639-9197-43CC-BEFA-5F75576C4FC6}" type="presParOf" srcId="{11AA2989-0339-4748-B8D0-E0E60AD7597D}" destId="{6F9487E9-B16C-449D-99B4-ABDFE49E6711}" srcOrd="1" destOrd="0" presId="urn:diagrams.loki3.com/BracketList"/>
    <dgm:cxn modelId="{90B16927-EE6F-4D87-8BEA-1E181E6CE1FB}" type="presParOf" srcId="{11AA2989-0339-4748-B8D0-E0E60AD7597D}" destId="{9A5E9CCA-8E35-41DE-B237-341369BAC970}" srcOrd="2" destOrd="0" presId="urn:diagrams.loki3.com/BracketList"/>
    <dgm:cxn modelId="{042C4A19-88C1-464C-AC70-D560C7A06C0D}" type="presParOf" srcId="{9A5E9CCA-8E35-41DE-B237-341369BAC970}" destId="{576C7DBD-F6BB-459C-8400-6503389485E0}" srcOrd="0" destOrd="0" presId="urn:diagrams.loki3.com/BracketList"/>
    <dgm:cxn modelId="{1E47D266-784F-4C68-A539-E42CC88A74A7}" type="presParOf" srcId="{9A5E9CCA-8E35-41DE-B237-341369BAC970}" destId="{1F0D0F40-CC0D-4DD0-B2E0-534F573806BF}" srcOrd="1" destOrd="0" presId="urn:diagrams.loki3.com/BracketList"/>
    <dgm:cxn modelId="{8962626F-EC9A-4495-A3AE-C0B5FD76347D}" type="presParOf" srcId="{9A5E9CCA-8E35-41DE-B237-341369BAC970}" destId="{B59F1993-B2E3-415E-BCFE-91DC5A12E982}" srcOrd="2" destOrd="0" presId="urn:diagrams.loki3.com/BracketList"/>
    <dgm:cxn modelId="{D1BF4C89-B5E7-470F-8CD8-B62B0CCA7408}" type="presParOf" srcId="{9A5E9CCA-8E35-41DE-B237-341369BAC970}" destId="{4D7AC1CD-1325-40D7-BB18-968307E0275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BC7DF9-8834-4D98-9B38-891E26D93FDB}" type="doc">
      <dgm:prSet loTypeId="urn:diagrams.loki3.com/BracketList" loCatId="list" qsTypeId="urn:microsoft.com/office/officeart/2005/8/quickstyle/simple3" qsCatId="simple" csTypeId="urn:microsoft.com/office/officeart/2005/8/colors/accent2_5" csCatId="accent2" phldr="1"/>
      <dgm:spPr/>
      <dgm:t>
        <a:bodyPr/>
        <a:lstStyle/>
        <a:p>
          <a:endParaRPr lang="en-US"/>
        </a:p>
      </dgm:t>
    </dgm:pt>
    <dgm:pt modelId="{0493CBD9-7E25-4DF4-8A75-2E6FB8BE7A20}">
      <dgm:prSet phldrT="[Text]" custT="1"/>
      <dgm:spPr/>
      <dgm:t>
        <a:bodyPr/>
        <a:lstStyle/>
        <a:p>
          <a:r>
            <a:rPr lang="en-US" sz="1800" b="1" dirty="0"/>
            <a:t>Ieguvums </a:t>
          </a:r>
          <a:r>
            <a:rPr lang="lv-LV" sz="1800" b="1" dirty="0"/>
            <a:t>PACIENTAM</a:t>
          </a:r>
          <a:endParaRPr lang="en-US" sz="1800" b="1" dirty="0"/>
        </a:p>
      </dgm:t>
    </dgm:pt>
    <dgm:pt modelId="{D3AAB7E3-2349-4D89-89D0-A70D2784BF6C}" type="parTrans" cxnId="{9953A0F0-FA08-4834-AC2C-EBE53662553A}">
      <dgm:prSet/>
      <dgm:spPr/>
      <dgm:t>
        <a:bodyPr/>
        <a:lstStyle/>
        <a:p>
          <a:endParaRPr lang="en-US"/>
        </a:p>
      </dgm:t>
    </dgm:pt>
    <dgm:pt modelId="{6460A0B6-ED4D-4CF1-BF24-136885195BC1}" type="sibTrans" cxnId="{9953A0F0-FA08-4834-AC2C-EBE53662553A}">
      <dgm:prSet/>
      <dgm:spPr/>
      <dgm:t>
        <a:bodyPr/>
        <a:lstStyle/>
        <a:p>
          <a:endParaRPr lang="en-US"/>
        </a:p>
      </dgm:t>
    </dgm:pt>
    <dgm:pt modelId="{AF34E544-83CB-4BE2-A0FC-24C7741EE9D5}">
      <dgm:prSet phldrT="[Text]" custT="1"/>
      <dgm:spPr/>
      <dgm:t>
        <a:bodyPr/>
        <a:lstStyle/>
        <a:p>
          <a:r>
            <a:rPr lang="lv-LV" sz="1600" dirty="0"/>
            <a:t>Veselības aprūpes pakalpojumu - </a:t>
          </a:r>
          <a:r>
            <a:rPr lang="lv-LV" sz="1600" dirty="0" err="1"/>
            <a:t>Intravitreāla</a:t>
          </a:r>
          <a:r>
            <a:rPr lang="lv-LV" sz="1600" dirty="0"/>
            <a:t> injekcija ar </a:t>
          </a:r>
          <a:r>
            <a:rPr lang="lv-LV" sz="1600" dirty="0" err="1"/>
            <a:t>Aflibercept</a:t>
          </a:r>
          <a:r>
            <a:rPr lang="lv-LV" sz="1600" dirty="0"/>
            <a:t> saņēmušo pacientu skaits 200 ik gadu.</a:t>
          </a:r>
          <a:endParaRPr lang="en-US" sz="1600" dirty="0"/>
        </a:p>
      </dgm:t>
    </dgm:pt>
    <dgm:pt modelId="{8EB1B898-52A6-491F-83FD-295617A6CC4E}" type="parTrans" cxnId="{5ADBAE3A-5A2B-4529-9E8E-011A54555B06}">
      <dgm:prSet/>
      <dgm:spPr/>
      <dgm:t>
        <a:bodyPr/>
        <a:lstStyle/>
        <a:p>
          <a:endParaRPr lang="en-US"/>
        </a:p>
      </dgm:t>
    </dgm:pt>
    <dgm:pt modelId="{69298D8E-E1D9-4DA3-AA89-FB5ABA6A6ADB}" type="sibTrans" cxnId="{5ADBAE3A-5A2B-4529-9E8E-011A54555B06}">
      <dgm:prSet/>
      <dgm:spPr/>
      <dgm:t>
        <a:bodyPr/>
        <a:lstStyle/>
        <a:p>
          <a:endParaRPr lang="en-US"/>
        </a:p>
      </dgm:t>
    </dgm:pt>
    <dgm:pt modelId="{2CB8EDAB-964E-4E08-BAB7-49D711ABC0FB}">
      <dgm:prSet phldrT="[Text]" custT="1"/>
      <dgm:spPr/>
      <dgm:t>
        <a:bodyPr/>
        <a:lstStyle/>
        <a:p>
          <a:r>
            <a:rPr lang="lv-LV" sz="1600" dirty="0"/>
            <a:t>Ultrasonogrāfijas manipulāciju pakalpojumu saņēmušo pacientu skaits – 395 136 ik gadu.</a:t>
          </a:r>
          <a:endParaRPr lang="en-US" sz="1600" dirty="0"/>
        </a:p>
      </dgm:t>
    </dgm:pt>
    <dgm:pt modelId="{0B63A49B-19AF-41F1-823A-D358E8F86DBA}" type="parTrans" cxnId="{3E72B5A3-32FD-4FE8-A892-985CC689EBA6}">
      <dgm:prSet/>
      <dgm:spPr/>
      <dgm:t>
        <a:bodyPr/>
        <a:lstStyle/>
        <a:p>
          <a:endParaRPr lang="en-US"/>
        </a:p>
      </dgm:t>
    </dgm:pt>
    <dgm:pt modelId="{20A942AC-0217-43C3-8085-273CBBEDB860}" type="sibTrans" cxnId="{3E72B5A3-32FD-4FE8-A892-985CC689EBA6}">
      <dgm:prSet/>
      <dgm:spPr/>
      <dgm:t>
        <a:bodyPr/>
        <a:lstStyle/>
        <a:p>
          <a:endParaRPr lang="en-US"/>
        </a:p>
      </dgm:t>
    </dgm:pt>
    <dgm:pt modelId="{989F8498-FB09-4B04-8BDB-AF31795401AA}">
      <dgm:prSet phldrT="[Text]" custT="1"/>
      <dgm:spPr/>
      <dgm:t>
        <a:bodyPr/>
        <a:lstStyle/>
        <a:p>
          <a:r>
            <a:rPr lang="lv-LV" sz="1600" dirty="0"/>
            <a:t>Oftalmoloģijas pakalpojumu saņēmušo pacientu skaits – 83 061 ik gadu. </a:t>
          </a:r>
          <a:endParaRPr lang="en-US" sz="1600" dirty="0"/>
        </a:p>
      </dgm:t>
    </dgm:pt>
    <dgm:pt modelId="{CA80ACB4-3874-4758-B85F-F8B2EE6E8C7E}" type="parTrans" cxnId="{EE400D49-97DA-4853-83DB-8C03B392B09B}">
      <dgm:prSet/>
      <dgm:spPr/>
      <dgm:t>
        <a:bodyPr/>
        <a:lstStyle/>
        <a:p>
          <a:endParaRPr lang="en-US"/>
        </a:p>
      </dgm:t>
    </dgm:pt>
    <dgm:pt modelId="{087D5108-7E30-43FB-8550-B67C88F46BF7}" type="sibTrans" cxnId="{EE400D49-97DA-4853-83DB-8C03B392B09B}">
      <dgm:prSet/>
      <dgm:spPr/>
      <dgm:t>
        <a:bodyPr/>
        <a:lstStyle/>
        <a:p>
          <a:endParaRPr lang="en-US"/>
        </a:p>
      </dgm:t>
    </dgm:pt>
    <dgm:pt modelId="{E98945F6-94F7-4BCB-9431-B4ADB4610B46}">
      <dgm:prSet phldrT="[Text]" custT="1"/>
      <dgm:spPr/>
      <dgm:t>
        <a:bodyPr/>
        <a:lstStyle/>
        <a:p>
          <a:r>
            <a:rPr lang="lv-LV" sz="1600" noProof="0" dirty="0"/>
            <a:t>Divas ABA terapijas nodarbības nedēļā, viena gada garumā, bērniem vecuma grupā 0 - 7. gadi. Pacientu skaits 2022.gadā – 1 005, 2023.gadā –  1 206, 2024.gadā – 1 447.</a:t>
          </a:r>
        </a:p>
      </dgm:t>
    </dgm:pt>
    <dgm:pt modelId="{182C967F-02EB-4C7C-8450-01C8014CA210}" type="parTrans" cxnId="{9BE5BC65-38DA-4CCF-99A8-88023F024778}">
      <dgm:prSet/>
      <dgm:spPr/>
      <dgm:t>
        <a:bodyPr/>
        <a:lstStyle/>
        <a:p>
          <a:endParaRPr lang="en-US"/>
        </a:p>
      </dgm:t>
    </dgm:pt>
    <dgm:pt modelId="{A7F89D3D-B608-45E1-97B7-E887D03B94F1}" type="sibTrans" cxnId="{9BE5BC65-38DA-4CCF-99A8-88023F024778}">
      <dgm:prSet/>
      <dgm:spPr/>
      <dgm:t>
        <a:bodyPr/>
        <a:lstStyle/>
        <a:p>
          <a:endParaRPr lang="en-US"/>
        </a:p>
      </dgm:t>
    </dgm:pt>
    <dgm:pt modelId="{AF9E4BCF-96D5-4F4C-ADA6-8A4CB8A7DFC8}">
      <dgm:prSet phldrT="[Text]" custT="1"/>
      <dgm:spPr/>
      <dgm:t>
        <a:bodyPr/>
        <a:lstStyle/>
        <a:p>
          <a:r>
            <a:rPr lang="lv-LV" sz="1600" noProof="0" dirty="0"/>
            <a:t>Dažādu epizožu skaits gadā – 7 849 137.</a:t>
          </a:r>
        </a:p>
      </dgm:t>
    </dgm:pt>
    <dgm:pt modelId="{35525813-814D-4063-AAA8-D657B6CA73EA}" type="parTrans" cxnId="{9BB82E27-F5AC-49B7-ACDB-3F4BBD7A88C3}">
      <dgm:prSet/>
      <dgm:spPr/>
      <dgm:t>
        <a:bodyPr/>
        <a:lstStyle/>
        <a:p>
          <a:endParaRPr lang="lv-LV"/>
        </a:p>
      </dgm:t>
    </dgm:pt>
    <dgm:pt modelId="{428B0B6E-DE70-4DF1-B6C8-9E9CCC95C66B}" type="sibTrans" cxnId="{9BB82E27-F5AC-49B7-ACDB-3F4BBD7A88C3}">
      <dgm:prSet/>
      <dgm:spPr/>
      <dgm:t>
        <a:bodyPr/>
        <a:lstStyle/>
        <a:p>
          <a:endParaRPr lang="lv-LV"/>
        </a:p>
      </dgm:t>
    </dgm:pt>
    <dgm:pt modelId="{715DE196-B07C-475B-B7FE-C9B41B0BB3AF}">
      <dgm:prSet phldrT="[Text]" custT="1"/>
      <dgm:spPr/>
      <dgm:t>
        <a:bodyPr/>
        <a:lstStyle/>
        <a:p>
          <a:r>
            <a:rPr lang="lv-LV" sz="1600" noProof="0" dirty="0" err="1"/>
            <a:t>Gultasdienu</a:t>
          </a:r>
          <a:r>
            <a:rPr lang="lv-LV" sz="1600" noProof="0" dirty="0"/>
            <a:t> skaits līgumos – 2 532 053.</a:t>
          </a:r>
        </a:p>
      </dgm:t>
    </dgm:pt>
    <dgm:pt modelId="{DE285AD4-1B03-479F-9B60-9B71744CC2CD}" type="parTrans" cxnId="{BF68D3F2-A04C-45B5-A8D9-87C068029781}">
      <dgm:prSet/>
      <dgm:spPr/>
      <dgm:t>
        <a:bodyPr/>
        <a:lstStyle/>
        <a:p>
          <a:endParaRPr lang="lv-LV"/>
        </a:p>
      </dgm:t>
    </dgm:pt>
    <dgm:pt modelId="{A7CF1648-E135-4A5A-A542-DC1CC714F9C8}" type="sibTrans" cxnId="{BF68D3F2-A04C-45B5-A8D9-87C068029781}">
      <dgm:prSet/>
      <dgm:spPr/>
      <dgm:t>
        <a:bodyPr/>
        <a:lstStyle/>
        <a:p>
          <a:endParaRPr lang="lv-LV"/>
        </a:p>
      </dgm:t>
    </dgm:pt>
    <dgm:pt modelId="{07106142-9DB3-45AE-9DE0-FD118ACFE56E}">
      <dgm:prSet phldrT="[Text]" custT="1"/>
      <dgm:spPr/>
      <dgm:t>
        <a:bodyPr/>
        <a:lstStyle/>
        <a:p>
          <a:r>
            <a:rPr lang="lv-LV" sz="1600" dirty="0"/>
            <a:t>Plānotais manipulāciju (ķirurģijas) skaits – 17 715 ik gadu.</a:t>
          </a:r>
          <a:endParaRPr lang="en-US" sz="1600" dirty="0"/>
        </a:p>
      </dgm:t>
    </dgm:pt>
    <dgm:pt modelId="{ADABE029-B014-4428-B6AE-2EA7FD5F9B02}" type="parTrans" cxnId="{C6D74F6D-81EE-4417-B912-C604C4E91B16}">
      <dgm:prSet/>
      <dgm:spPr/>
      <dgm:t>
        <a:bodyPr/>
        <a:lstStyle/>
        <a:p>
          <a:endParaRPr lang="lv-LV"/>
        </a:p>
      </dgm:t>
    </dgm:pt>
    <dgm:pt modelId="{C42D2B1F-5C5C-4056-9395-7C27659F70B2}" type="sibTrans" cxnId="{C6D74F6D-81EE-4417-B912-C604C4E91B16}">
      <dgm:prSet/>
      <dgm:spPr/>
      <dgm:t>
        <a:bodyPr/>
        <a:lstStyle/>
        <a:p>
          <a:endParaRPr lang="lv-LV"/>
        </a:p>
      </dgm:t>
    </dgm:pt>
    <dgm:pt modelId="{11AA2989-0339-4748-B8D0-E0E60AD7597D}" type="pres">
      <dgm:prSet presAssocID="{4BBC7DF9-8834-4D98-9B38-891E26D93FDB}" presName="Name0" presStyleCnt="0">
        <dgm:presLayoutVars>
          <dgm:dir/>
          <dgm:animLvl val="lvl"/>
          <dgm:resizeHandles val="exact"/>
        </dgm:presLayoutVars>
      </dgm:prSet>
      <dgm:spPr/>
    </dgm:pt>
    <dgm:pt modelId="{F503F2A2-8605-45AF-AB47-5A8D12796395}" type="pres">
      <dgm:prSet presAssocID="{0493CBD9-7E25-4DF4-8A75-2E6FB8BE7A20}" presName="linNode" presStyleCnt="0"/>
      <dgm:spPr/>
    </dgm:pt>
    <dgm:pt modelId="{06CC3CE7-17A0-40AA-9179-B94141635C04}" type="pres">
      <dgm:prSet presAssocID="{0493CBD9-7E25-4DF4-8A75-2E6FB8BE7A20}" presName="parTx" presStyleLbl="revTx" presStyleIdx="0" presStyleCnt="1" custScaleX="83119" custScaleY="114886">
        <dgm:presLayoutVars>
          <dgm:chMax val="1"/>
          <dgm:bulletEnabled val="1"/>
        </dgm:presLayoutVars>
      </dgm:prSet>
      <dgm:spPr/>
    </dgm:pt>
    <dgm:pt modelId="{704223DE-C7FE-40E1-9789-C465D07C9E45}" type="pres">
      <dgm:prSet presAssocID="{0493CBD9-7E25-4DF4-8A75-2E6FB8BE7A20}" presName="bracket" presStyleLbl="parChTrans1D1" presStyleIdx="0" presStyleCnt="1" custScaleY="94866" custLinFactNeighborX="9415" custLinFactNeighborY="-2222"/>
      <dgm:spPr/>
    </dgm:pt>
    <dgm:pt modelId="{715FD35D-03E9-4FB0-8E0D-B5BDE2FC2EB7}" type="pres">
      <dgm:prSet presAssocID="{0493CBD9-7E25-4DF4-8A75-2E6FB8BE7A20}" presName="spH" presStyleCnt="0"/>
      <dgm:spPr/>
    </dgm:pt>
    <dgm:pt modelId="{75613AE9-83A0-4FC0-87D1-09DFD47455AE}" type="pres">
      <dgm:prSet presAssocID="{0493CBD9-7E25-4DF4-8A75-2E6FB8BE7A20}" presName="desTx" presStyleLbl="node1" presStyleIdx="0" presStyleCnt="1" custScaleX="106812" custScaleY="96179" custLinFactNeighborX="1969" custLinFactNeighborY="-2798">
        <dgm:presLayoutVars>
          <dgm:bulletEnabled val="1"/>
        </dgm:presLayoutVars>
      </dgm:prSet>
      <dgm:spPr/>
    </dgm:pt>
  </dgm:ptLst>
  <dgm:cxnLst>
    <dgm:cxn modelId="{8EF05B06-4045-4CC7-8FA9-1EFD27205C71}" type="presOf" srcId="{715DE196-B07C-475B-B7FE-C9B41B0BB3AF}" destId="{75613AE9-83A0-4FC0-87D1-09DFD47455AE}" srcOrd="0" destOrd="6" presId="urn:diagrams.loki3.com/BracketList"/>
    <dgm:cxn modelId="{9BB82E27-F5AC-49B7-ACDB-3F4BBD7A88C3}" srcId="{0493CBD9-7E25-4DF4-8A75-2E6FB8BE7A20}" destId="{AF9E4BCF-96D5-4F4C-ADA6-8A4CB8A7DFC8}" srcOrd="5" destOrd="0" parTransId="{35525813-814D-4063-AAA8-D657B6CA73EA}" sibTransId="{428B0B6E-DE70-4DF1-B6C8-9E9CCC95C66B}"/>
    <dgm:cxn modelId="{5ADBAE3A-5A2B-4529-9E8E-011A54555B06}" srcId="{0493CBD9-7E25-4DF4-8A75-2E6FB8BE7A20}" destId="{AF34E544-83CB-4BE2-A0FC-24C7741EE9D5}" srcOrd="0" destOrd="0" parTransId="{8EB1B898-52A6-491F-83FD-295617A6CC4E}" sibTransId="{69298D8E-E1D9-4DA3-AA89-FB5ABA6A6ADB}"/>
    <dgm:cxn modelId="{2FAA0445-72B4-4036-994B-436AF6FA6BD0}" type="presOf" srcId="{0493CBD9-7E25-4DF4-8A75-2E6FB8BE7A20}" destId="{06CC3CE7-17A0-40AA-9179-B94141635C04}" srcOrd="0" destOrd="0" presId="urn:diagrams.loki3.com/BracketList"/>
    <dgm:cxn modelId="{9BE5BC65-38DA-4CCF-99A8-88023F024778}" srcId="{0493CBD9-7E25-4DF4-8A75-2E6FB8BE7A20}" destId="{E98945F6-94F7-4BCB-9431-B4ADB4610B46}" srcOrd="4" destOrd="0" parTransId="{182C967F-02EB-4C7C-8450-01C8014CA210}" sibTransId="{A7F89D3D-B608-45E1-97B7-E887D03B94F1}"/>
    <dgm:cxn modelId="{F8B6E967-B01F-42BD-81F4-2D0EDD933C4F}" type="presOf" srcId="{2CB8EDAB-964E-4E08-BAB7-49D711ABC0FB}" destId="{75613AE9-83A0-4FC0-87D1-09DFD47455AE}" srcOrd="0" destOrd="2" presId="urn:diagrams.loki3.com/BracketList"/>
    <dgm:cxn modelId="{EE400D49-97DA-4853-83DB-8C03B392B09B}" srcId="{0493CBD9-7E25-4DF4-8A75-2E6FB8BE7A20}" destId="{989F8498-FB09-4B04-8BDB-AF31795401AA}" srcOrd="3" destOrd="0" parTransId="{CA80ACB4-3874-4758-B85F-F8B2EE6E8C7E}" sibTransId="{087D5108-7E30-43FB-8550-B67C88F46BF7}"/>
    <dgm:cxn modelId="{78AF9E6B-AD1C-409F-AFE9-EAA6698BFA36}" type="presOf" srcId="{07106142-9DB3-45AE-9DE0-FD118ACFE56E}" destId="{75613AE9-83A0-4FC0-87D1-09DFD47455AE}" srcOrd="0" destOrd="1" presId="urn:diagrams.loki3.com/BracketList"/>
    <dgm:cxn modelId="{A8CD9F4B-B48F-43F8-9263-D871ADFFC85D}" type="presOf" srcId="{989F8498-FB09-4B04-8BDB-AF31795401AA}" destId="{75613AE9-83A0-4FC0-87D1-09DFD47455AE}" srcOrd="0" destOrd="3" presId="urn:diagrams.loki3.com/BracketList"/>
    <dgm:cxn modelId="{C6D74F6D-81EE-4417-B912-C604C4E91B16}" srcId="{0493CBD9-7E25-4DF4-8A75-2E6FB8BE7A20}" destId="{07106142-9DB3-45AE-9DE0-FD118ACFE56E}" srcOrd="1" destOrd="0" parTransId="{ADABE029-B014-4428-B6AE-2EA7FD5F9B02}" sibTransId="{C42D2B1F-5C5C-4056-9395-7C27659F70B2}"/>
    <dgm:cxn modelId="{F3A0D674-BB5E-496D-9E45-86AF63470560}" type="presOf" srcId="{AF9E4BCF-96D5-4F4C-ADA6-8A4CB8A7DFC8}" destId="{75613AE9-83A0-4FC0-87D1-09DFD47455AE}" srcOrd="0" destOrd="5" presId="urn:diagrams.loki3.com/BracketList"/>
    <dgm:cxn modelId="{E7C82A75-3DF5-47C1-9F49-D215D87054B8}" type="presOf" srcId="{4BBC7DF9-8834-4D98-9B38-891E26D93FDB}" destId="{11AA2989-0339-4748-B8D0-E0E60AD7597D}" srcOrd="0" destOrd="0" presId="urn:diagrams.loki3.com/BracketList"/>
    <dgm:cxn modelId="{B0F51480-0251-4215-AC2C-40A2ACEC355F}" type="presOf" srcId="{E98945F6-94F7-4BCB-9431-B4ADB4610B46}" destId="{75613AE9-83A0-4FC0-87D1-09DFD47455AE}" srcOrd="0" destOrd="4" presId="urn:diagrams.loki3.com/BracketList"/>
    <dgm:cxn modelId="{3E72B5A3-32FD-4FE8-A892-985CC689EBA6}" srcId="{0493CBD9-7E25-4DF4-8A75-2E6FB8BE7A20}" destId="{2CB8EDAB-964E-4E08-BAB7-49D711ABC0FB}" srcOrd="2" destOrd="0" parTransId="{0B63A49B-19AF-41F1-823A-D358E8F86DBA}" sibTransId="{20A942AC-0217-43C3-8085-273CBBEDB860}"/>
    <dgm:cxn modelId="{572C9ED6-8E83-4831-9A7B-18757CA138FC}" type="presOf" srcId="{AF34E544-83CB-4BE2-A0FC-24C7741EE9D5}" destId="{75613AE9-83A0-4FC0-87D1-09DFD47455AE}" srcOrd="0" destOrd="0" presId="urn:diagrams.loki3.com/BracketList"/>
    <dgm:cxn modelId="{9953A0F0-FA08-4834-AC2C-EBE53662553A}" srcId="{4BBC7DF9-8834-4D98-9B38-891E26D93FDB}" destId="{0493CBD9-7E25-4DF4-8A75-2E6FB8BE7A20}" srcOrd="0" destOrd="0" parTransId="{D3AAB7E3-2349-4D89-89D0-A70D2784BF6C}" sibTransId="{6460A0B6-ED4D-4CF1-BF24-136885195BC1}"/>
    <dgm:cxn modelId="{BF68D3F2-A04C-45B5-A8D9-87C068029781}" srcId="{0493CBD9-7E25-4DF4-8A75-2E6FB8BE7A20}" destId="{715DE196-B07C-475B-B7FE-C9B41B0BB3AF}" srcOrd="6" destOrd="0" parTransId="{DE285AD4-1B03-479F-9B60-9B71744CC2CD}" sibTransId="{A7CF1648-E135-4A5A-A542-DC1CC714F9C8}"/>
    <dgm:cxn modelId="{85F1E877-D8F6-437A-9D7B-2CD19ED519EA}" type="presParOf" srcId="{11AA2989-0339-4748-B8D0-E0E60AD7597D}" destId="{F503F2A2-8605-45AF-AB47-5A8D12796395}" srcOrd="0" destOrd="0" presId="urn:diagrams.loki3.com/BracketList"/>
    <dgm:cxn modelId="{3271E1B7-4254-4CAC-AF4A-9F5665E16336}" type="presParOf" srcId="{F503F2A2-8605-45AF-AB47-5A8D12796395}" destId="{06CC3CE7-17A0-40AA-9179-B94141635C04}" srcOrd="0" destOrd="0" presId="urn:diagrams.loki3.com/BracketList"/>
    <dgm:cxn modelId="{5081651F-9A81-4440-BD44-66643F362438}" type="presParOf" srcId="{F503F2A2-8605-45AF-AB47-5A8D12796395}" destId="{704223DE-C7FE-40E1-9789-C465D07C9E45}" srcOrd="1" destOrd="0" presId="urn:diagrams.loki3.com/BracketList"/>
    <dgm:cxn modelId="{81E00D23-5D3D-405F-B525-90480A376326}" type="presParOf" srcId="{F503F2A2-8605-45AF-AB47-5A8D12796395}" destId="{715FD35D-03E9-4FB0-8E0D-B5BDE2FC2EB7}" srcOrd="2" destOrd="0" presId="urn:diagrams.loki3.com/BracketList"/>
    <dgm:cxn modelId="{64F15680-54F9-4CB1-9583-420DC4E53FFE}" type="presParOf" srcId="{F503F2A2-8605-45AF-AB47-5A8D12796395}" destId="{75613AE9-83A0-4FC0-87D1-09DFD47455A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9AAD2-50DC-4240-B754-3E660D2C5806}">
      <dsp:nvSpPr>
        <dsp:cNvPr id="0" name=""/>
        <dsp:cNvSpPr/>
      </dsp:nvSpPr>
      <dsp:spPr>
        <a:xfrm>
          <a:off x="3003" y="1294"/>
          <a:ext cx="8351185" cy="407583"/>
        </a:xfrm>
        <a:prstGeom prst="roundRect">
          <a:avLst>
            <a:gd name="adj" fmla="val 10000"/>
          </a:avLst>
        </a:prstGeom>
        <a:gradFill rotWithShape="0">
          <a:gsLst>
            <a:gs pos="0">
              <a:schemeClr val="accent4">
                <a:alpha val="80000"/>
                <a:hueOff val="0"/>
                <a:satOff val="0"/>
                <a:lumOff val="0"/>
                <a:alphaOff val="0"/>
                <a:satMod val="103000"/>
                <a:lumMod val="102000"/>
                <a:tint val="94000"/>
              </a:schemeClr>
            </a:gs>
            <a:gs pos="50000">
              <a:schemeClr val="accent4">
                <a:alpha val="80000"/>
                <a:hueOff val="0"/>
                <a:satOff val="0"/>
                <a:lumOff val="0"/>
                <a:alphaOff val="0"/>
                <a:satMod val="110000"/>
                <a:lumMod val="100000"/>
                <a:shade val="100000"/>
              </a:schemeClr>
            </a:gs>
            <a:gs pos="100000">
              <a:schemeClr val="accent4">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b="1" kern="1200" dirty="0">
              <a:latin typeface="+mn-lt"/>
            </a:rPr>
            <a:t>Uz 28.jūniju apkopotie priekšlikumi, milj. €</a:t>
          </a:r>
          <a:r>
            <a:rPr lang="lv-LV" sz="1700" b="1" i="0" u="none" strike="noStrike" kern="1200" dirty="0">
              <a:effectLst/>
              <a:latin typeface="+mn-lt"/>
              <a:ea typeface="+mn-ea"/>
              <a:cs typeface="+mn-cs"/>
            </a:rPr>
            <a:t> </a:t>
          </a:r>
          <a:endParaRPr lang="lv-LV" sz="1700" kern="1200" dirty="0"/>
        </a:p>
      </dsp:txBody>
      <dsp:txXfrm>
        <a:off x="14941" y="13232"/>
        <a:ext cx="8327309" cy="383707"/>
      </dsp:txXfrm>
    </dsp:sp>
    <dsp:sp modelId="{5664F625-FFC8-43FD-88B5-ACA09C7A2537}">
      <dsp:nvSpPr>
        <dsp:cNvPr id="0" name=""/>
        <dsp:cNvSpPr/>
      </dsp:nvSpPr>
      <dsp:spPr>
        <a:xfrm>
          <a:off x="3003" y="537533"/>
          <a:ext cx="2636106" cy="407583"/>
        </a:xfrm>
        <a:prstGeom prst="roundRect">
          <a:avLst>
            <a:gd name="adj" fmla="val 10000"/>
          </a:avLst>
        </a:prstGeom>
        <a:gradFill rotWithShape="0">
          <a:gsLst>
            <a:gs pos="0">
              <a:schemeClr val="accent4">
                <a:alpha val="70000"/>
                <a:hueOff val="0"/>
                <a:satOff val="0"/>
                <a:lumOff val="0"/>
                <a:alphaOff val="0"/>
                <a:satMod val="103000"/>
                <a:lumMod val="102000"/>
                <a:tint val="94000"/>
              </a:schemeClr>
            </a:gs>
            <a:gs pos="50000">
              <a:schemeClr val="accent4">
                <a:alpha val="70000"/>
                <a:hueOff val="0"/>
                <a:satOff val="0"/>
                <a:lumOff val="0"/>
                <a:alphaOff val="0"/>
                <a:satMod val="110000"/>
                <a:lumMod val="100000"/>
                <a:shade val="100000"/>
              </a:schemeClr>
            </a:gs>
            <a:gs pos="100000">
              <a:schemeClr val="accent4">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kern="1200" dirty="0">
              <a:latin typeface="+mn-lt"/>
            </a:rPr>
            <a:t>2022. gadam </a:t>
          </a:r>
          <a:endParaRPr lang="lv-LV" sz="1700" kern="1200" dirty="0"/>
        </a:p>
      </dsp:txBody>
      <dsp:txXfrm>
        <a:off x="14941" y="549471"/>
        <a:ext cx="2612230" cy="383707"/>
      </dsp:txXfrm>
    </dsp:sp>
    <dsp:sp modelId="{CF9BFDB0-1CD9-41F5-B5F1-9F51B56898E9}">
      <dsp:nvSpPr>
        <dsp:cNvPr id="0" name=""/>
        <dsp:cNvSpPr/>
      </dsp:nvSpPr>
      <dsp:spPr>
        <a:xfrm>
          <a:off x="0" y="1075066"/>
          <a:ext cx="2636106" cy="407583"/>
        </a:xfrm>
        <a:prstGeom prst="roundRect">
          <a:avLst>
            <a:gd name="adj" fmla="val 10000"/>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b="1" kern="1200" dirty="0"/>
            <a:t>702,3</a:t>
          </a:r>
        </a:p>
      </dsp:txBody>
      <dsp:txXfrm>
        <a:off x="11938" y="1087004"/>
        <a:ext cx="2612230" cy="383707"/>
      </dsp:txXfrm>
    </dsp:sp>
    <dsp:sp modelId="{B9EDA7A3-29EC-4EF3-B613-A9DA62561CF6}">
      <dsp:nvSpPr>
        <dsp:cNvPr id="0" name=""/>
        <dsp:cNvSpPr/>
      </dsp:nvSpPr>
      <dsp:spPr>
        <a:xfrm>
          <a:off x="2860542" y="537533"/>
          <a:ext cx="2636106" cy="407583"/>
        </a:xfrm>
        <a:prstGeom prst="roundRect">
          <a:avLst>
            <a:gd name="adj" fmla="val 10000"/>
          </a:avLst>
        </a:prstGeom>
        <a:gradFill rotWithShape="0">
          <a:gsLst>
            <a:gs pos="0">
              <a:schemeClr val="accent4">
                <a:alpha val="70000"/>
                <a:hueOff val="0"/>
                <a:satOff val="0"/>
                <a:lumOff val="0"/>
                <a:alphaOff val="0"/>
                <a:satMod val="103000"/>
                <a:lumMod val="102000"/>
                <a:tint val="94000"/>
              </a:schemeClr>
            </a:gs>
            <a:gs pos="50000">
              <a:schemeClr val="accent4">
                <a:alpha val="70000"/>
                <a:hueOff val="0"/>
                <a:satOff val="0"/>
                <a:lumOff val="0"/>
                <a:alphaOff val="0"/>
                <a:satMod val="110000"/>
                <a:lumMod val="100000"/>
                <a:shade val="100000"/>
              </a:schemeClr>
            </a:gs>
            <a:gs pos="100000">
              <a:schemeClr val="accent4">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kern="1200" dirty="0">
              <a:latin typeface="+mn-lt"/>
            </a:rPr>
            <a:t>2023. gadam </a:t>
          </a:r>
          <a:endParaRPr lang="lv-LV" sz="1700" kern="1200" dirty="0"/>
        </a:p>
      </dsp:txBody>
      <dsp:txXfrm>
        <a:off x="2872480" y="549471"/>
        <a:ext cx="2612230" cy="383707"/>
      </dsp:txXfrm>
    </dsp:sp>
    <dsp:sp modelId="{9FF27F75-DA39-4C2D-B2A0-6DC190D50D09}">
      <dsp:nvSpPr>
        <dsp:cNvPr id="0" name=""/>
        <dsp:cNvSpPr/>
      </dsp:nvSpPr>
      <dsp:spPr>
        <a:xfrm>
          <a:off x="2860542" y="1073772"/>
          <a:ext cx="2636106" cy="407583"/>
        </a:xfrm>
        <a:prstGeom prst="roundRect">
          <a:avLst>
            <a:gd name="adj" fmla="val 10000"/>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b="1" kern="1200" dirty="0"/>
            <a:t>777,5</a:t>
          </a:r>
        </a:p>
      </dsp:txBody>
      <dsp:txXfrm>
        <a:off x="2872480" y="1085710"/>
        <a:ext cx="2612230" cy="383707"/>
      </dsp:txXfrm>
    </dsp:sp>
    <dsp:sp modelId="{09AE3C94-B583-4551-A6CC-C5B22869EC94}">
      <dsp:nvSpPr>
        <dsp:cNvPr id="0" name=""/>
        <dsp:cNvSpPr/>
      </dsp:nvSpPr>
      <dsp:spPr>
        <a:xfrm>
          <a:off x="5718082" y="537533"/>
          <a:ext cx="2636106" cy="407583"/>
        </a:xfrm>
        <a:prstGeom prst="roundRect">
          <a:avLst>
            <a:gd name="adj" fmla="val 10000"/>
          </a:avLst>
        </a:prstGeom>
        <a:gradFill rotWithShape="0">
          <a:gsLst>
            <a:gs pos="0">
              <a:schemeClr val="accent4">
                <a:alpha val="70000"/>
                <a:hueOff val="0"/>
                <a:satOff val="0"/>
                <a:lumOff val="0"/>
                <a:alphaOff val="0"/>
                <a:satMod val="103000"/>
                <a:lumMod val="102000"/>
                <a:tint val="94000"/>
              </a:schemeClr>
            </a:gs>
            <a:gs pos="50000">
              <a:schemeClr val="accent4">
                <a:alpha val="70000"/>
                <a:hueOff val="0"/>
                <a:satOff val="0"/>
                <a:lumOff val="0"/>
                <a:alphaOff val="0"/>
                <a:satMod val="110000"/>
                <a:lumMod val="100000"/>
                <a:shade val="100000"/>
              </a:schemeClr>
            </a:gs>
            <a:gs pos="100000">
              <a:schemeClr val="accent4">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kern="1200" dirty="0">
              <a:latin typeface="+mn-lt"/>
            </a:rPr>
            <a:t>2024. gadam </a:t>
          </a:r>
          <a:endParaRPr lang="lv-LV" sz="1700" kern="1200" dirty="0"/>
        </a:p>
      </dsp:txBody>
      <dsp:txXfrm>
        <a:off x="5730020" y="549471"/>
        <a:ext cx="2612230" cy="383707"/>
      </dsp:txXfrm>
    </dsp:sp>
    <dsp:sp modelId="{7D1A272A-BA07-43D0-888A-660D75254CB3}">
      <dsp:nvSpPr>
        <dsp:cNvPr id="0" name=""/>
        <dsp:cNvSpPr/>
      </dsp:nvSpPr>
      <dsp:spPr>
        <a:xfrm>
          <a:off x="5718082" y="1073772"/>
          <a:ext cx="2636106" cy="407583"/>
        </a:xfrm>
        <a:prstGeom prst="roundRect">
          <a:avLst>
            <a:gd name="adj" fmla="val 10000"/>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b="1" kern="1200" dirty="0"/>
            <a:t>873,9</a:t>
          </a:r>
        </a:p>
      </dsp:txBody>
      <dsp:txXfrm>
        <a:off x="5730020" y="1085710"/>
        <a:ext cx="2612230" cy="3837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C3CE7-17A0-40AA-9179-B94141635C04}">
      <dsp:nvSpPr>
        <dsp:cNvPr id="0" name=""/>
        <dsp:cNvSpPr/>
      </dsp:nvSpPr>
      <dsp:spPr>
        <a:xfrm>
          <a:off x="3467" y="671367"/>
          <a:ext cx="1829764" cy="1478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lv-LV" sz="1800" b="1" kern="1200" noProof="0" dirty="0"/>
            <a:t>Ieguvums</a:t>
          </a:r>
          <a:r>
            <a:rPr lang="en-US" sz="1800" b="1" kern="1200" dirty="0"/>
            <a:t> </a:t>
          </a:r>
          <a:r>
            <a:rPr lang="lv-LV" sz="1800" b="1" kern="1200" dirty="0"/>
            <a:t>PACIENTAM</a:t>
          </a:r>
          <a:endParaRPr lang="en-US" sz="1800" b="1" kern="1200" dirty="0"/>
        </a:p>
      </dsp:txBody>
      <dsp:txXfrm>
        <a:off x="3467" y="671367"/>
        <a:ext cx="1829764" cy="1478582"/>
      </dsp:txXfrm>
    </dsp:sp>
    <dsp:sp modelId="{704223DE-C7FE-40E1-9789-C465D07C9E45}">
      <dsp:nvSpPr>
        <dsp:cNvPr id="0" name=""/>
        <dsp:cNvSpPr/>
      </dsp:nvSpPr>
      <dsp:spPr>
        <a:xfrm>
          <a:off x="1833232" y="525846"/>
          <a:ext cx="440275" cy="1769625"/>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613AE9-83A0-4FC0-87D1-09DFD47455AE}">
      <dsp:nvSpPr>
        <dsp:cNvPr id="0" name=""/>
        <dsp:cNvSpPr/>
      </dsp:nvSpPr>
      <dsp:spPr>
        <a:xfrm>
          <a:off x="2449618" y="484224"/>
          <a:ext cx="6395638" cy="1852868"/>
        </a:xfrm>
        <a:prstGeom prst="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lv-LV" sz="1600" kern="1200" dirty="0"/>
            <a:t>Palielinātas psihiskās veselības aprūpes speciālistu klātienes un attālinātu konsultāciju saņemšanas iespējas iedzīvotājiem.</a:t>
          </a:r>
          <a:endParaRPr lang="lv-LV" sz="1600" kern="1200" noProof="0" dirty="0"/>
        </a:p>
        <a:p>
          <a:pPr marL="171450" lvl="1" indent="-171450" algn="l" defTabSz="711200">
            <a:lnSpc>
              <a:spcPct val="90000"/>
            </a:lnSpc>
            <a:spcBef>
              <a:spcPct val="0"/>
            </a:spcBef>
            <a:spcAft>
              <a:spcPct val="15000"/>
            </a:spcAft>
            <a:buChar char="•"/>
          </a:pPr>
          <a:r>
            <a:rPr lang="lv-LV" sz="1600" kern="1200" dirty="0"/>
            <a:t>Nodrošināts psihiatru atbalsts ģimenes ārsta komandai darbam ar pacientiem ar psihiskām saslimšanām. </a:t>
          </a:r>
          <a:endParaRPr lang="lv-LV" sz="1600" kern="1200" noProof="0" dirty="0"/>
        </a:p>
        <a:p>
          <a:pPr marL="171450" lvl="1" indent="-171450" algn="l" defTabSz="711200">
            <a:lnSpc>
              <a:spcPct val="90000"/>
            </a:lnSpc>
            <a:spcBef>
              <a:spcPct val="0"/>
            </a:spcBef>
            <a:spcAft>
              <a:spcPct val="15000"/>
            </a:spcAft>
            <a:buChar char="•"/>
          </a:pPr>
          <a:r>
            <a:rPr lang="lv-LV" sz="1600" kern="1200" dirty="0"/>
            <a:t>Rezultātā samazināts gaidīšanas laiks uz ārstniecības saņemšanu, savlaicīga vieglo saslimšanas gadījumu ārstēšana, uzlabota dzīves kvalitāte iedzīvotājiem.</a:t>
          </a:r>
          <a:endParaRPr lang="lv-LV" sz="1600" kern="1200" noProof="0" dirty="0"/>
        </a:p>
      </dsp:txBody>
      <dsp:txXfrm>
        <a:off x="2449618" y="484224"/>
        <a:ext cx="6395638" cy="1852868"/>
      </dsp:txXfrm>
    </dsp:sp>
    <dsp:sp modelId="{576C7DBD-F6BB-459C-8400-6503389485E0}">
      <dsp:nvSpPr>
        <dsp:cNvPr id="0" name=""/>
        <dsp:cNvSpPr/>
      </dsp:nvSpPr>
      <dsp:spPr>
        <a:xfrm>
          <a:off x="36650" y="2562701"/>
          <a:ext cx="1822992" cy="1478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lv-LV" sz="1800" b="1" kern="1200" noProof="0" dirty="0"/>
            <a:t>Ieguvums</a:t>
          </a:r>
          <a:r>
            <a:rPr lang="en-US" sz="1800" b="1" kern="1200" dirty="0"/>
            <a:t> </a:t>
          </a:r>
          <a:r>
            <a:rPr lang="lv-LV" sz="1800" b="1" kern="1200" dirty="0"/>
            <a:t>EKONOMIKAI</a:t>
          </a:r>
          <a:endParaRPr lang="en-US" sz="1800" b="1" kern="1200" dirty="0"/>
        </a:p>
      </dsp:txBody>
      <dsp:txXfrm>
        <a:off x="36650" y="2562701"/>
        <a:ext cx="1822992" cy="1478582"/>
      </dsp:txXfrm>
    </dsp:sp>
    <dsp:sp modelId="{1F0D0F40-CC0D-4DD0-B2E0-534F573806BF}">
      <dsp:nvSpPr>
        <dsp:cNvPr id="0" name=""/>
        <dsp:cNvSpPr/>
      </dsp:nvSpPr>
      <dsp:spPr>
        <a:xfrm>
          <a:off x="1885182" y="3074142"/>
          <a:ext cx="378690" cy="506048"/>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7AC1CD-1325-40D7-BB18-968307E02759}">
      <dsp:nvSpPr>
        <dsp:cNvPr id="0" name=""/>
        <dsp:cNvSpPr/>
      </dsp:nvSpPr>
      <dsp:spPr>
        <a:xfrm>
          <a:off x="2421704" y="3028222"/>
          <a:ext cx="6427020" cy="564323"/>
        </a:xfrm>
        <a:prstGeom prst="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lv-LV" sz="1600" kern="1200" noProof="0" dirty="0"/>
            <a:t>Darbspējīga vecuma cilvēka ienākšana darba tirgū</a:t>
          </a:r>
        </a:p>
      </dsp:txBody>
      <dsp:txXfrm>
        <a:off x="2421704" y="3028222"/>
        <a:ext cx="6427020" cy="5643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C3CE7-17A0-40AA-9179-B94141635C04}">
      <dsp:nvSpPr>
        <dsp:cNvPr id="0" name=""/>
        <dsp:cNvSpPr/>
      </dsp:nvSpPr>
      <dsp:spPr>
        <a:xfrm>
          <a:off x="376638" y="1243309"/>
          <a:ext cx="1276782" cy="1478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t>Ieguvums </a:t>
          </a:r>
          <a:r>
            <a:rPr lang="lv-LV" sz="1600" b="1" kern="1200" dirty="0"/>
            <a:t>PACIENTAM</a:t>
          </a:r>
          <a:endParaRPr lang="en-US" sz="1600" b="1" kern="1200" dirty="0"/>
        </a:p>
      </dsp:txBody>
      <dsp:txXfrm>
        <a:off x="376638" y="1243309"/>
        <a:ext cx="1276782" cy="1478582"/>
      </dsp:txXfrm>
    </dsp:sp>
    <dsp:sp modelId="{704223DE-C7FE-40E1-9789-C465D07C9E45}">
      <dsp:nvSpPr>
        <dsp:cNvPr id="0" name=""/>
        <dsp:cNvSpPr/>
      </dsp:nvSpPr>
      <dsp:spPr>
        <a:xfrm>
          <a:off x="1688232" y="123630"/>
          <a:ext cx="442436" cy="3619687"/>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613AE9-83A0-4FC0-87D1-09DFD47455AE}">
      <dsp:nvSpPr>
        <dsp:cNvPr id="0" name=""/>
        <dsp:cNvSpPr/>
      </dsp:nvSpPr>
      <dsp:spPr>
        <a:xfrm>
          <a:off x="2307646" y="38495"/>
          <a:ext cx="6427020" cy="3789957"/>
        </a:xfrm>
        <a:prstGeom prst="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lv-LV" sz="1600" kern="1200" dirty="0"/>
            <a:t>Pieejams starpdisciplinārs atbalsts pacientiem un viņu ģimenēm gan ambulatori, gan pacientu dzīvesvietā, neatkarīgi no lokācijas, pacienta vecuma.</a:t>
          </a:r>
          <a:endParaRPr lang="en-US" sz="1600" kern="1200" dirty="0"/>
        </a:p>
        <a:p>
          <a:pPr marL="171450" lvl="1" indent="-171450" algn="just" defTabSz="711200">
            <a:lnSpc>
              <a:spcPct val="90000"/>
            </a:lnSpc>
            <a:spcBef>
              <a:spcPct val="0"/>
            </a:spcBef>
            <a:spcAft>
              <a:spcPct val="15000"/>
            </a:spcAft>
            <a:buChar char="•"/>
          </a:pPr>
          <a:r>
            <a:rPr lang="lv-LV" sz="1600" kern="1200" dirty="0"/>
            <a:t>Atvieglota pacientu ikdiena (pakalpojumu saņemšanu atšķirīgās institūcijās), iespēja vienuviet saņemt atbildes gan par veselības, gan sociālās aprūpes sistēmas jautājumiem, gan attiecīgās pašvaldības nodrošinātajiem pakalpojumiem. Atbilstošā brīdī tiek saņemts nepieciešamais pakalpojumus.</a:t>
          </a:r>
          <a:endParaRPr lang="en-US" sz="1600" kern="1200" dirty="0"/>
        </a:p>
        <a:p>
          <a:pPr marL="171450" lvl="1" indent="-171450" algn="just" defTabSz="711200">
            <a:lnSpc>
              <a:spcPct val="90000"/>
            </a:lnSpc>
            <a:spcBef>
              <a:spcPct val="0"/>
            </a:spcBef>
            <a:spcAft>
              <a:spcPct val="15000"/>
            </a:spcAft>
            <a:buChar char="•"/>
          </a:pPr>
          <a:r>
            <a:rPr lang="lv-LV" sz="1600" kern="1200" dirty="0"/>
            <a:t>Papildināts pieejamo paliatīvās aprūpes pakalpojumu klāsts -  </a:t>
          </a:r>
          <a:r>
            <a:rPr lang="lv-LV" sz="1600" kern="1200" dirty="0" err="1"/>
            <a:t>traheostomētu</a:t>
          </a:r>
          <a:r>
            <a:rPr lang="lv-LV" sz="1600" kern="1200" dirty="0"/>
            <a:t> pacientu aprūpes kabinets, skābekļa terapija, pilnveidota aprūpe pacientiem, kuriem nepieciešama mākslīgā plaušu ventilācija, </a:t>
          </a:r>
          <a:r>
            <a:rPr lang="lv-LV" sz="1600" kern="1200" dirty="0" err="1"/>
            <a:t>hospisa</a:t>
          </a:r>
          <a:r>
            <a:rPr lang="lv-LV" sz="1600" kern="1200" dirty="0"/>
            <a:t> un “atelpas brīža” pakalpojumi speciāli izveidotā vidē ar speciālistu pieejamību 24/7 režīmā. </a:t>
          </a:r>
          <a:endParaRPr lang="en-US" sz="1600" kern="1200" dirty="0"/>
        </a:p>
        <a:p>
          <a:pPr marL="171450" lvl="1" indent="-171450" algn="just" defTabSz="711200">
            <a:lnSpc>
              <a:spcPct val="90000"/>
            </a:lnSpc>
            <a:spcBef>
              <a:spcPct val="0"/>
            </a:spcBef>
            <a:spcAft>
              <a:spcPct val="15000"/>
            </a:spcAft>
            <a:buChar char="•"/>
          </a:pPr>
          <a:r>
            <a:rPr lang="lv-LV" sz="1600" kern="1200" noProof="0" dirty="0"/>
            <a:t>Izglītota sabiedrība, mazināti stereotipi un veicināta sabiedrības izpratne.</a:t>
          </a:r>
        </a:p>
        <a:p>
          <a:pPr marL="171450" lvl="1" indent="-171450" algn="just" defTabSz="711200">
            <a:lnSpc>
              <a:spcPct val="90000"/>
            </a:lnSpc>
            <a:spcBef>
              <a:spcPct val="0"/>
            </a:spcBef>
            <a:spcAft>
              <a:spcPct val="15000"/>
            </a:spcAft>
            <a:buChar char="•"/>
          </a:pPr>
          <a:r>
            <a:rPr lang="lv-LV" sz="1600" kern="1200" noProof="0" dirty="0"/>
            <a:t>Pieejami veselības stāvoklim atbilstoši paliatīvās aprūpes pakalpojumi.</a:t>
          </a:r>
        </a:p>
      </dsp:txBody>
      <dsp:txXfrm>
        <a:off x="2307646" y="38495"/>
        <a:ext cx="6427020" cy="37899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C3CE7-17A0-40AA-9179-B94141635C04}">
      <dsp:nvSpPr>
        <dsp:cNvPr id="0" name=""/>
        <dsp:cNvSpPr/>
      </dsp:nvSpPr>
      <dsp:spPr>
        <a:xfrm>
          <a:off x="2643" y="596735"/>
          <a:ext cx="1829764" cy="1478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t>Ieguvums </a:t>
          </a:r>
          <a:r>
            <a:rPr lang="lv-LV" sz="1600" b="1" kern="1200" dirty="0"/>
            <a:t>PACIENTAM</a:t>
          </a:r>
          <a:endParaRPr lang="en-US" sz="1600" b="1" kern="1200" dirty="0"/>
        </a:p>
      </dsp:txBody>
      <dsp:txXfrm>
        <a:off x="2643" y="596735"/>
        <a:ext cx="1829764" cy="1478582"/>
      </dsp:txXfrm>
    </dsp:sp>
    <dsp:sp modelId="{704223DE-C7FE-40E1-9789-C465D07C9E45}">
      <dsp:nvSpPr>
        <dsp:cNvPr id="0" name=""/>
        <dsp:cNvSpPr/>
      </dsp:nvSpPr>
      <dsp:spPr>
        <a:xfrm>
          <a:off x="1832407" y="230010"/>
          <a:ext cx="440275" cy="2212031"/>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613AE9-83A0-4FC0-87D1-09DFD47455AE}">
      <dsp:nvSpPr>
        <dsp:cNvPr id="0" name=""/>
        <dsp:cNvSpPr/>
      </dsp:nvSpPr>
      <dsp:spPr>
        <a:xfrm>
          <a:off x="2448794" y="177983"/>
          <a:ext cx="6395638" cy="2316085"/>
        </a:xfrm>
        <a:prstGeom prst="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lv-LV" sz="1600" kern="1200" dirty="0"/>
            <a:t>Reto slimību pacientiem ar X hromosomu saistītas kaulu slimības </a:t>
          </a:r>
          <a:r>
            <a:rPr lang="lv-LV" sz="1600" kern="1200"/>
            <a:t>ārstēšanai pieejamas zāles Crysvita apakšprogrammas “Reto slimību ārstēšana” ietvaros.</a:t>
          </a:r>
          <a:endParaRPr lang="en-US" sz="1600" kern="1200" dirty="0"/>
        </a:p>
        <a:p>
          <a:pPr marL="171450" lvl="1" indent="-171450" algn="just" defTabSz="711200">
            <a:lnSpc>
              <a:spcPct val="90000"/>
            </a:lnSpc>
            <a:spcBef>
              <a:spcPct val="0"/>
            </a:spcBef>
            <a:spcAft>
              <a:spcPct val="15000"/>
            </a:spcAft>
            <a:buChar char="•"/>
          </a:pPr>
          <a:r>
            <a:rPr lang="lv-LV" sz="1600" kern="1200" dirty="0"/>
            <a:t>Pacientiem tiek nodrošināta ātrāka zāļu pieejamība tuvāk dzīves vietai, zāļu recepti būs iespējams saņemt attālināti (e-recepte), kā arī zāļu iegādes kompensācijas sistēmā būs iespēja operatīvāk veikt cenu samazināšanu.</a:t>
          </a:r>
          <a:endParaRPr lang="en-US" sz="1600" kern="1200" dirty="0"/>
        </a:p>
        <a:p>
          <a:pPr marL="171450" lvl="1" indent="-171450" algn="just" defTabSz="711200">
            <a:lnSpc>
              <a:spcPct val="90000"/>
            </a:lnSpc>
            <a:spcBef>
              <a:spcPct val="0"/>
            </a:spcBef>
            <a:spcAft>
              <a:spcPct val="15000"/>
            </a:spcAft>
            <a:buChar char="•"/>
          </a:pPr>
          <a:r>
            <a:rPr lang="lv-LV" sz="1600" kern="1200" dirty="0"/>
            <a:t>Reto slimību pacientiem reto slimību atbalsta vienībās pieejami pakalpojumi, kas prasa medicīnas darbinieku iesaisti.</a:t>
          </a:r>
          <a:endParaRPr lang="en-US" sz="1600" kern="1200" dirty="0"/>
        </a:p>
      </dsp:txBody>
      <dsp:txXfrm>
        <a:off x="2448794" y="177983"/>
        <a:ext cx="6395638" cy="2316085"/>
      </dsp:txXfrm>
    </dsp:sp>
    <dsp:sp modelId="{576C7DBD-F6BB-459C-8400-6503389485E0}">
      <dsp:nvSpPr>
        <dsp:cNvPr id="0" name=""/>
        <dsp:cNvSpPr/>
      </dsp:nvSpPr>
      <dsp:spPr>
        <a:xfrm>
          <a:off x="2643" y="2728069"/>
          <a:ext cx="1817651" cy="1478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t>Ieguvums </a:t>
          </a:r>
          <a:r>
            <a:rPr lang="lv-LV" sz="1600" b="1" kern="1200" dirty="0"/>
            <a:t>EKONOMIKAI</a:t>
          </a:r>
          <a:endParaRPr lang="en-US" sz="1600" b="1" kern="1200" dirty="0"/>
        </a:p>
      </dsp:txBody>
      <dsp:txXfrm>
        <a:off x="2643" y="2728069"/>
        <a:ext cx="1817651" cy="1478582"/>
      </dsp:txXfrm>
    </dsp:sp>
    <dsp:sp modelId="{1F0D0F40-CC0D-4DD0-B2E0-534F573806BF}">
      <dsp:nvSpPr>
        <dsp:cNvPr id="0" name=""/>
        <dsp:cNvSpPr/>
      </dsp:nvSpPr>
      <dsp:spPr>
        <a:xfrm>
          <a:off x="1820294" y="3147985"/>
          <a:ext cx="441140" cy="638750"/>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7AC1CD-1325-40D7-BB18-968307E02759}">
      <dsp:nvSpPr>
        <dsp:cNvPr id="0" name=""/>
        <dsp:cNvSpPr/>
      </dsp:nvSpPr>
      <dsp:spPr>
        <a:xfrm>
          <a:off x="2437890" y="3030539"/>
          <a:ext cx="6408190" cy="873641"/>
        </a:xfrm>
        <a:prstGeom prst="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lv-LV" sz="1600" kern="1200" noProof="0" dirty="0"/>
            <a:t>Mazināt nevienlīdzību veselības jomā, veicot pasākumus, lai nodrošinātu Latvijas iedzīvotājiem vienādas iespējas veselības aprūpē.</a:t>
          </a:r>
        </a:p>
      </dsp:txBody>
      <dsp:txXfrm>
        <a:off x="2437890" y="3030539"/>
        <a:ext cx="6408190" cy="8736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9AAD2-50DC-4240-B754-3E660D2C5806}">
      <dsp:nvSpPr>
        <dsp:cNvPr id="0" name=""/>
        <dsp:cNvSpPr/>
      </dsp:nvSpPr>
      <dsp:spPr>
        <a:xfrm>
          <a:off x="3003" y="0"/>
          <a:ext cx="8351185" cy="516205"/>
        </a:xfrm>
        <a:prstGeom prst="roundRect">
          <a:avLst>
            <a:gd name="adj" fmla="val 10000"/>
          </a:avLst>
        </a:prstGeom>
        <a:gradFill rotWithShape="0">
          <a:gsLst>
            <a:gs pos="0">
              <a:schemeClr val="accent6">
                <a:alpha val="80000"/>
                <a:hueOff val="0"/>
                <a:satOff val="0"/>
                <a:lumOff val="0"/>
                <a:alphaOff val="0"/>
                <a:satMod val="103000"/>
                <a:lumMod val="102000"/>
                <a:tint val="94000"/>
              </a:schemeClr>
            </a:gs>
            <a:gs pos="50000">
              <a:schemeClr val="accent6">
                <a:alpha val="80000"/>
                <a:hueOff val="0"/>
                <a:satOff val="0"/>
                <a:lumOff val="0"/>
                <a:alphaOff val="0"/>
                <a:satMod val="110000"/>
                <a:lumMod val="100000"/>
                <a:shade val="100000"/>
              </a:schemeClr>
            </a:gs>
            <a:gs pos="100000">
              <a:schemeClr val="accent6">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1" kern="1200" dirty="0">
              <a:latin typeface="+mn-lt"/>
            </a:rPr>
            <a:t>milj. €</a:t>
          </a:r>
          <a:r>
            <a:rPr lang="lv-LV" sz="2200" b="1" i="0" u="none" strike="noStrike" kern="1200" dirty="0">
              <a:effectLst/>
              <a:latin typeface="+mn-lt"/>
              <a:ea typeface="+mn-ea"/>
              <a:cs typeface="+mn-cs"/>
            </a:rPr>
            <a:t> </a:t>
          </a:r>
          <a:endParaRPr lang="lv-LV" sz="2200" kern="1200" dirty="0"/>
        </a:p>
      </dsp:txBody>
      <dsp:txXfrm>
        <a:off x="18122" y="15119"/>
        <a:ext cx="8320947" cy="485967"/>
      </dsp:txXfrm>
    </dsp:sp>
    <dsp:sp modelId="{5664F625-FFC8-43FD-88B5-ACA09C7A2537}">
      <dsp:nvSpPr>
        <dsp:cNvPr id="0" name=""/>
        <dsp:cNvSpPr/>
      </dsp:nvSpPr>
      <dsp:spPr>
        <a:xfrm>
          <a:off x="3003" y="650134"/>
          <a:ext cx="2636106" cy="516205"/>
        </a:xfrm>
        <a:prstGeom prst="roundRect">
          <a:avLst>
            <a:gd name="adj" fmla="val 10000"/>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kern="1200" dirty="0">
              <a:latin typeface="+mn-lt"/>
            </a:rPr>
            <a:t>2022. gadam </a:t>
          </a:r>
          <a:endParaRPr lang="lv-LV" sz="2200" kern="1200" dirty="0"/>
        </a:p>
      </dsp:txBody>
      <dsp:txXfrm>
        <a:off x="18122" y="665253"/>
        <a:ext cx="2605868" cy="485967"/>
      </dsp:txXfrm>
    </dsp:sp>
    <dsp:sp modelId="{CF9BFDB0-1CD9-41F5-B5F1-9F51B56898E9}">
      <dsp:nvSpPr>
        <dsp:cNvPr id="0" name=""/>
        <dsp:cNvSpPr/>
      </dsp:nvSpPr>
      <dsp:spPr>
        <a:xfrm>
          <a:off x="3003" y="1299337"/>
          <a:ext cx="2636106" cy="516205"/>
        </a:xfrm>
        <a:prstGeom prst="roundRect">
          <a:avLst>
            <a:gd name="adj" fmla="val 10000"/>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1" kern="1200" dirty="0">
              <a:latin typeface="+mn-lt"/>
            </a:rPr>
            <a:t>150,8</a:t>
          </a:r>
          <a:endParaRPr lang="lv-LV" sz="2200" b="1" kern="1200" dirty="0"/>
        </a:p>
      </dsp:txBody>
      <dsp:txXfrm>
        <a:off x="18122" y="1314456"/>
        <a:ext cx="2605868" cy="485967"/>
      </dsp:txXfrm>
    </dsp:sp>
    <dsp:sp modelId="{B9EDA7A3-29EC-4EF3-B613-A9DA62561CF6}">
      <dsp:nvSpPr>
        <dsp:cNvPr id="0" name=""/>
        <dsp:cNvSpPr/>
      </dsp:nvSpPr>
      <dsp:spPr>
        <a:xfrm>
          <a:off x="2860542" y="650134"/>
          <a:ext cx="2636106" cy="516205"/>
        </a:xfrm>
        <a:prstGeom prst="roundRect">
          <a:avLst>
            <a:gd name="adj" fmla="val 10000"/>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kern="1200" dirty="0">
              <a:latin typeface="+mn-lt"/>
            </a:rPr>
            <a:t>2023. gadam </a:t>
          </a:r>
          <a:endParaRPr lang="lv-LV" sz="2200" kern="1200" dirty="0"/>
        </a:p>
      </dsp:txBody>
      <dsp:txXfrm>
        <a:off x="2875661" y="665253"/>
        <a:ext cx="2605868" cy="485967"/>
      </dsp:txXfrm>
    </dsp:sp>
    <dsp:sp modelId="{9FF27F75-DA39-4C2D-B2A0-6DC190D50D09}">
      <dsp:nvSpPr>
        <dsp:cNvPr id="0" name=""/>
        <dsp:cNvSpPr/>
      </dsp:nvSpPr>
      <dsp:spPr>
        <a:xfrm>
          <a:off x="2860542" y="1299337"/>
          <a:ext cx="2636106" cy="516205"/>
        </a:xfrm>
        <a:prstGeom prst="roundRect">
          <a:avLst>
            <a:gd name="adj" fmla="val 10000"/>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1" kern="1200" dirty="0"/>
            <a:t>136,1</a:t>
          </a:r>
        </a:p>
      </dsp:txBody>
      <dsp:txXfrm>
        <a:off x="2875661" y="1314456"/>
        <a:ext cx="2605868" cy="485967"/>
      </dsp:txXfrm>
    </dsp:sp>
    <dsp:sp modelId="{09AE3C94-B583-4551-A6CC-C5B22869EC94}">
      <dsp:nvSpPr>
        <dsp:cNvPr id="0" name=""/>
        <dsp:cNvSpPr/>
      </dsp:nvSpPr>
      <dsp:spPr>
        <a:xfrm>
          <a:off x="5718082" y="650134"/>
          <a:ext cx="2636106" cy="516205"/>
        </a:xfrm>
        <a:prstGeom prst="roundRect">
          <a:avLst>
            <a:gd name="adj" fmla="val 10000"/>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kern="1200" dirty="0">
              <a:latin typeface="+mn-lt"/>
            </a:rPr>
            <a:t>2024. gadam </a:t>
          </a:r>
          <a:endParaRPr lang="lv-LV" sz="2200" kern="1200" dirty="0"/>
        </a:p>
      </dsp:txBody>
      <dsp:txXfrm>
        <a:off x="5733201" y="665253"/>
        <a:ext cx="2605868" cy="485967"/>
      </dsp:txXfrm>
    </dsp:sp>
    <dsp:sp modelId="{7D1A272A-BA07-43D0-888A-660D75254CB3}">
      <dsp:nvSpPr>
        <dsp:cNvPr id="0" name=""/>
        <dsp:cNvSpPr/>
      </dsp:nvSpPr>
      <dsp:spPr>
        <a:xfrm>
          <a:off x="5718082" y="1299337"/>
          <a:ext cx="2636106" cy="516205"/>
        </a:xfrm>
        <a:prstGeom prst="roundRect">
          <a:avLst>
            <a:gd name="adj" fmla="val 10000"/>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1" kern="1200" dirty="0"/>
            <a:t>136,1</a:t>
          </a:r>
        </a:p>
      </dsp:txBody>
      <dsp:txXfrm>
        <a:off x="5733201" y="1314456"/>
        <a:ext cx="2605868" cy="485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9AAD2-50DC-4240-B754-3E660D2C5806}">
      <dsp:nvSpPr>
        <dsp:cNvPr id="0" name=""/>
        <dsp:cNvSpPr/>
      </dsp:nvSpPr>
      <dsp:spPr>
        <a:xfrm>
          <a:off x="3003" y="0"/>
          <a:ext cx="8351185" cy="380501"/>
        </a:xfrm>
        <a:prstGeom prst="roundRect">
          <a:avLst>
            <a:gd name="adj" fmla="val 10000"/>
          </a:avLst>
        </a:prstGeom>
        <a:gradFill rotWithShape="0">
          <a:gsLst>
            <a:gs pos="0">
              <a:schemeClr val="accent2">
                <a:alpha val="80000"/>
                <a:hueOff val="0"/>
                <a:satOff val="0"/>
                <a:lumOff val="0"/>
                <a:alphaOff val="0"/>
                <a:satMod val="103000"/>
                <a:lumMod val="102000"/>
                <a:tint val="94000"/>
              </a:schemeClr>
            </a:gs>
            <a:gs pos="50000">
              <a:schemeClr val="accent2">
                <a:alpha val="80000"/>
                <a:hueOff val="0"/>
                <a:satOff val="0"/>
                <a:lumOff val="0"/>
                <a:alphaOff val="0"/>
                <a:satMod val="110000"/>
                <a:lumMod val="100000"/>
                <a:shade val="100000"/>
              </a:schemeClr>
            </a:gs>
            <a:gs pos="100000">
              <a:schemeClr val="accent2">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mn-lt"/>
            </a:rPr>
            <a:t>t.sk. Stratēģiski un taktiski pamatotāki priekšlikumi, milj. €</a:t>
          </a:r>
          <a:r>
            <a:rPr lang="lv-LV" sz="1600" b="1" i="0" u="none" strike="noStrike" kern="1200" dirty="0">
              <a:solidFill>
                <a:schemeClr val="tx1"/>
              </a:solidFill>
              <a:effectLst/>
              <a:latin typeface="+mn-lt"/>
              <a:ea typeface="+mn-ea"/>
              <a:cs typeface="+mn-cs"/>
            </a:rPr>
            <a:t> </a:t>
          </a:r>
          <a:endParaRPr lang="lv-LV" sz="1600" kern="1200" dirty="0"/>
        </a:p>
      </dsp:txBody>
      <dsp:txXfrm>
        <a:off x="14147" y="11144"/>
        <a:ext cx="8328897" cy="358213"/>
      </dsp:txXfrm>
    </dsp:sp>
    <dsp:sp modelId="{5664F625-FFC8-43FD-88B5-ACA09C7A2537}">
      <dsp:nvSpPr>
        <dsp:cNvPr id="0" name=""/>
        <dsp:cNvSpPr/>
      </dsp:nvSpPr>
      <dsp:spPr>
        <a:xfrm>
          <a:off x="3003" y="478718"/>
          <a:ext cx="2636106" cy="380501"/>
        </a:xfrm>
        <a:prstGeom prst="roundRect">
          <a:avLst>
            <a:gd name="adj" fmla="val 10000"/>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latin typeface="+mn-lt"/>
            </a:rPr>
            <a:t>2022. gadam </a:t>
          </a:r>
          <a:endParaRPr lang="lv-LV" sz="1600" kern="1200" dirty="0"/>
        </a:p>
      </dsp:txBody>
      <dsp:txXfrm>
        <a:off x="14147" y="489862"/>
        <a:ext cx="2613818" cy="358213"/>
      </dsp:txXfrm>
    </dsp:sp>
    <dsp:sp modelId="{CF9BFDB0-1CD9-41F5-B5F1-9F51B56898E9}">
      <dsp:nvSpPr>
        <dsp:cNvPr id="0" name=""/>
        <dsp:cNvSpPr/>
      </dsp:nvSpPr>
      <dsp:spPr>
        <a:xfrm>
          <a:off x="3003" y="957254"/>
          <a:ext cx="2636106" cy="380501"/>
        </a:xfrm>
        <a:prstGeom prst="roundRect">
          <a:avLst>
            <a:gd name="adj" fmla="val 10000"/>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529,0</a:t>
          </a:r>
        </a:p>
      </dsp:txBody>
      <dsp:txXfrm>
        <a:off x="14147" y="968398"/>
        <a:ext cx="2613818" cy="358213"/>
      </dsp:txXfrm>
    </dsp:sp>
    <dsp:sp modelId="{3461BE12-E1BB-4758-8071-84D43A9FB77C}">
      <dsp:nvSpPr>
        <dsp:cNvPr id="0" name=""/>
        <dsp:cNvSpPr/>
      </dsp:nvSpPr>
      <dsp:spPr>
        <a:xfrm>
          <a:off x="3003" y="1435790"/>
          <a:ext cx="2636106" cy="380501"/>
        </a:xfrm>
        <a:prstGeom prst="roundRect">
          <a:avLst>
            <a:gd name="adj" fmla="val 10000"/>
          </a:avLst>
        </a:prstGeom>
        <a:gradFill rotWithShape="0">
          <a:gsLst>
            <a:gs pos="0">
              <a:schemeClr val="accent2">
                <a:alpha val="30000"/>
                <a:hueOff val="0"/>
                <a:satOff val="0"/>
                <a:lumOff val="0"/>
                <a:alphaOff val="0"/>
                <a:satMod val="103000"/>
                <a:lumMod val="102000"/>
                <a:tint val="94000"/>
              </a:schemeClr>
            </a:gs>
            <a:gs pos="50000">
              <a:schemeClr val="accent2">
                <a:alpha val="30000"/>
                <a:hueOff val="0"/>
                <a:satOff val="0"/>
                <a:lumOff val="0"/>
                <a:alphaOff val="0"/>
                <a:satMod val="110000"/>
                <a:lumMod val="100000"/>
                <a:shade val="100000"/>
              </a:schemeClr>
            </a:gs>
            <a:gs pos="100000">
              <a:schemeClr val="accent2">
                <a:alpha val="3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75%</a:t>
          </a:r>
        </a:p>
      </dsp:txBody>
      <dsp:txXfrm>
        <a:off x="14147" y="1446934"/>
        <a:ext cx="2613818" cy="358213"/>
      </dsp:txXfrm>
    </dsp:sp>
    <dsp:sp modelId="{B9EDA7A3-29EC-4EF3-B613-A9DA62561CF6}">
      <dsp:nvSpPr>
        <dsp:cNvPr id="0" name=""/>
        <dsp:cNvSpPr/>
      </dsp:nvSpPr>
      <dsp:spPr>
        <a:xfrm>
          <a:off x="2860542" y="478718"/>
          <a:ext cx="2636106" cy="380501"/>
        </a:xfrm>
        <a:prstGeom prst="roundRect">
          <a:avLst>
            <a:gd name="adj" fmla="val 10000"/>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latin typeface="+mn-lt"/>
            </a:rPr>
            <a:t>2023. gadam </a:t>
          </a:r>
          <a:endParaRPr lang="lv-LV" sz="1600" kern="1200" dirty="0"/>
        </a:p>
      </dsp:txBody>
      <dsp:txXfrm>
        <a:off x="2871686" y="489862"/>
        <a:ext cx="2613818" cy="358213"/>
      </dsp:txXfrm>
    </dsp:sp>
    <dsp:sp modelId="{9FF27F75-DA39-4C2D-B2A0-6DC190D50D09}">
      <dsp:nvSpPr>
        <dsp:cNvPr id="0" name=""/>
        <dsp:cNvSpPr/>
      </dsp:nvSpPr>
      <dsp:spPr>
        <a:xfrm>
          <a:off x="2860542" y="957254"/>
          <a:ext cx="2636106" cy="380501"/>
        </a:xfrm>
        <a:prstGeom prst="roundRect">
          <a:avLst>
            <a:gd name="adj" fmla="val 10000"/>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617,1</a:t>
          </a:r>
        </a:p>
      </dsp:txBody>
      <dsp:txXfrm>
        <a:off x="2871686" y="968398"/>
        <a:ext cx="2613818" cy="358213"/>
      </dsp:txXfrm>
    </dsp:sp>
    <dsp:sp modelId="{A3717FDF-CF45-46C3-921A-8AF8D2518720}">
      <dsp:nvSpPr>
        <dsp:cNvPr id="0" name=""/>
        <dsp:cNvSpPr/>
      </dsp:nvSpPr>
      <dsp:spPr>
        <a:xfrm>
          <a:off x="2860542" y="1435790"/>
          <a:ext cx="2636106" cy="380501"/>
        </a:xfrm>
        <a:prstGeom prst="roundRect">
          <a:avLst>
            <a:gd name="adj" fmla="val 10000"/>
          </a:avLst>
        </a:prstGeom>
        <a:gradFill rotWithShape="0">
          <a:gsLst>
            <a:gs pos="0">
              <a:schemeClr val="accent2">
                <a:alpha val="30000"/>
                <a:hueOff val="0"/>
                <a:satOff val="0"/>
                <a:lumOff val="0"/>
                <a:alphaOff val="0"/>
                <a:satMod val="103000"/>
                <a:lumMod val="102000"/>
                <a:tint val="94000"/>
              </a:schemeClr>
            </a:gs>
            <a:gs pos="50000">
              <a:schemeClr val="accent2">
                <a:alpha val="30000"/>
                <a:hueOff val="0"/>
                <a:satOff val="0"/>
                <a:lumOff val="0"/>
                <a:alphaOff val="0"/>
                <a:satMod val="110000"/>
                <a:lumMod val="100000"/>
                <a:shade val="100000"/>
              </a:schemeClr>
            </a:gs>
            <a:gs pos="100000">
              <a:schemeClr val="accent2">
                <a:alpha val="3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79%</a:t>
          </a:r>
        </a:p>
      </dsp:txBody>
      <dsp:txXfrm>
        <a:off x="2871686" y="1446934"/>
        <a:ext cx="2613818" cy="358213"/>
      </dsp:txXfrm>
    </dsp:sp>
    <dsp:sp modelId="{09AE3C94-B583-4551-A6CC-C5B22869EC94}">
      <dsp:nvSpPr>
        <dsp:cNvPr id="0" name=""/>
        <dsp:cNvSpPr/>
      </dsp:nvSpPr>
      <dsp:spPr>
        <a:xfrm>
          <a:off x="5718082" y="478718"/>
          <a:ext cx="2636106" cy="380501"/>
        </a:xfrm>
        <a:prstGeom prst="roundRect">
          <a:avLst>
            <a:gd name="adj" fmla="val 10000"/>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latin typeface="+mn-lt"/>
            </a:rPr>
            <a:t>2024. gadam </a:t>
          </a:r>
          <a:endParaRPr lang="lv-LV" sz="1600" kern="1200" dirty="0"/>
        </a:p>
      </dsp:txBody>
      <dsp:txXfrm>
        <a:off x="5729226" y="489862"/>
        <a:ext cx="2613818" cy="358213"/>
      </dsp:txXfrm>
    </dsp:sp>
    <dsp:sp modelId="{7D1A272A-BA07-43D0-888A-660D75254CB3}">
      <dsp:nvSpPr>
        <dsp:cNvPr id="0" name=""/>
        <dsp:cNvSpPr/>
      </dsp:nvSpPr>
      <dsp:spPr>
        <a:xfrm>
          <a:off x="5718082" y="957254"/>
          <a:ext cx="2636106" cy="380501"/>
        </a:xfrm>
        <a:prstGeom prst="roundRect">
          <a:avLst>
            <a:gd name="adj" fmla="val 10000"/>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718,0</a:t>
          </a:r>
        </a:p>
      </dsp:txBody>
      <dsp:txXfrm>
        <a:off x="5729226" y="968398"/>
        <a:ext cx="2613818" cy="358213"/>
      </dsp:txXfrm>
    </dsp:sp>
    <dsp:sp modelId="{141C0056-E6E3-47B2-B7C8-1D46CA1684F2}">
      <dsp:nvSpPr>
        <dsp:cNvPr id="0" name=""/>
        <dsp:cNvSpPr/>
      </dsp:nvSpPr>
      <dsp:spPr>
        <a:xfrm>
          <a:off x="5718082" y="1435790"/>
          <a:ext cx="2636106" cy="380501"/>
        </a:xfrm>
        <a:prstGeom prst="roundRect">
          <a:avLst>
            <a:gd name="adj" fmla="val 10000"/>
          </a:avLst>
        </a:prstGeom>
        <a:gradFill rotWithShape="0">
          <a:gsLst>
            <a:gs pos="0">
              <a:schemeClr val="accent2">
                <a:alpha val="30000"/>
                <a:hueOff val="0"/>
                <a:satOff val="0"/>
                <a:lumOff val="0"/>
                <a:alphaOff val="0"/>
                <a:satMod val="103000"/>
                <a:lumMod val="102000"/>
                <a:tint val="94000"/>
              </a:schemeClr>
            </a:gs>
            <a:gs pos="50000">
              <a:schemeClr val="accent2">
                <a:alpha val="30000"/>
                <a:hueOff val="0"/>
                <a:satOff val="0"/>
                <a:lumOff val="0"/>
                <a:alphaOff val="0"/>
                <a:satMod val="110000"/>
                <a:lumMod val="100000"/>
                <a:shade val="100000"/>
              </a:schemeClr>
            </a:gs>
            <a:gs pos="100000">
              <a:schemeClr val="accent2">
                <a:alpha val="3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82%</a:t>
          </a:r>
        </a:p>
      </dsp:txBody>
      <dsp:txXfrm>
        <a:off x="5729226" y="1446934"/>
        <a:ext cx="2613818" cy="358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9AAD2-50DC-4240-B754-3E660D2C5806}">
      <dsp:nvSpPr>
        <dsp:cNvPr id="0" name=""/>
        <dsp:cNvSpPr/>
      </dsp:nvSpPr>
      <dsp:spPr>
        <a:xfrm>
          <a:off x="3003" y="0"/>
          <a:ext cx="8351185" cy="380501"/>
        </a:xfrm>
        <a:prstGeom prst="roundRect">
          <a:avLst>
            <a:gd name="adj" fmla="val 10000"/>
          </a:avLst>
        </a:prstGeom>
        <a:gradFill rotWithShape="0">
          <a:gsLst>
            <a:gs pos="0">
              <a:schemeClr val="accent6">
                <a:alpha val="80000"/>
                <a:hueOff val="0"/>
                <a:satOff val="0"/>
                <a:lumOff val="0"/>
                <a:alphaOff val="0"/>
                <a:satMod val="103000"/>
                <a:lumMod val="102000"/>
                <a:tint val="94000"/>
              </a:schemeClr>
            </a:gs>
            <a:gs pos="50000">
              <a:schemeClr val="accent6">
                <a:alpha val="80000"/>
                <a:hueOff val="0"/>
                <a:satOff val="0"/>
                <a:lumOff val="0"/>
                <a:alphaOff val="0"/>
                <a:satMod val="110000"/>
                <a:lumMod val="100000"/>
                <a:shade val="100000"/>
              </a:schemeClr>
            </a:gs>
            <a:gs pos="100000">
              <a:schemeClr val="accent6">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mn-lt"/>
            </a:rPr>
            <a:t>t.sk. Covid-19 pasākumi – «PĀRNOZARU prioritāte» , milj. €</a:t>
          </a:r>
          <a:r>
            <a:rPr lang="lv-LV" sz="1600" b="1" i="0" u="none" strike="noStrike" kern="1200" dirty="0">
              <a:effectLst/>
              <a:latin typeface="+mn-lt"/>
              <a:ea typeface="+mn-ea"/>
              <a:cs typeface="+mn-cs"/>
            </a:rPr>
            <a:t> </a:t>
          </a:r>
          <a:endParaRPr lang="lv-LV" sz="1600" kern="1200" dirty="0"/>
        </a:p>
      </dsp:txBody>
      <dsp:txXfrm>
        <a:off x="14147" y="11144"/>
        <a:ext cx="8328897" cy="358213"/>
      </dsp:txXfrm>
    </dsp:sp>
    <dsp:sp modelId="{5664F625-FFC8-43FD-88B5-ACA09C7A2537}">
      <dsp:nvSpPr>
        <dsp:cNvPr id="0" name=""/>
        <dsp:cNvSpPr/>
      </dsp:nvSpPr>
      <dsp:spPr>
        <a:xfrm>
          <a:off x="3003" y="478718"/>
          <a:ext cx="2636106" cy="380501"/>
        </a:xfrm>
        <a:prstGeom prst="roundRect">
          <a:avLst>
            <a:gd name="adj" fmla="val 10000"/>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latin typeface="+mn-lt"/>
            </a:rPr>
            <a:t>2022. gadam </a:t>
          </a:r>
          <a:endParaRPr lang="lv-LV" sz="1600" kern="1200" dirty="0"/>
        </a:p>
      </dsp:txBody>
      <dsp:txXfrm>
        <a:off x="14147" y="489862"/>
        <a:ext cx="2613818" cy="358213"/>
      </dsp:txXfrm>
    </dsp:sp>
    <dsp:sp modelId="{CF9BFDB0-1CD9-41F5-B5F1-9F51B56898E9}">
      <dsp:nvSpPr>
        <dsp:cNvPr id="0" name=""/>
        <dsp:cNvSpPr/>
      </dsp:nvSpPr>
      <dsp:spPr>
        <a:xfrm>
          <a:off x="3003" y="957254"/>
          <a:ext cx="2636106" cy="380501"/>
        </a:xfrm>
        <a:prstGeom prst="roundRect">
          <a:avLst>
            <a:gd name="adj" fmla="val 10000"/>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mn-lt"/>
            </a:rPr>
            <a:t>150,8</a:t>
          </a:r>
          <a:endParaRPr lang="lv-LV" sz="1600" b="1" kern="1200" dirty="0"/>
        </a:p>
      </dsp:txBody>
      <dsp:txXfrm>
        <a:off x="14147" y="968398"/>
        <a:ext cx="2613818" cy="358213"/>
      </dsp:txXfrm>
    </dsp:sp>
    <dsp:sp modelId="{3461BE12-E1BB-4758-8071-84D43A9FB77C}">
      <dsp:nvSpPr>
        <dsp:cNvPr id="0" name=""/>
        <dsp:cNvSpPr/>
      </dsp:nvSpPr>
      <dsp:spPr>
        <a:xfrm>
          <a:off x="3003" y="1435790"/>
          <a:ext cx="2636106" cy="380501"/>
        </a:xfrm>
        <a:prstGeom prst="roundRect">
          <a:avLst>
            <a:gd name="adj" fmla="val 10000"/>
          </a:avLst>
        </a:prstGeom>
        <a:gradFill rotWithShape="0">
          <a:gsLst>
            <a:gs pos="0">
              <a:schemeClr val="accent6">
                <a:alpha val="30000"/>
                <a:hueOff val="0"/>
                <a:satOff val="0"/>
                <a:lumOff val="0"/>
                <a:alphaOff val="0"/>
                <a:satMod val="103000"/>
                <a:lumMod val="102000"/>
                <a:tint val="94000"/>
              </a:schemeClr>
            </a:gs>
            <a:gs pos="50000">
              <a:schemeClr val="accent6">
                <a:alpha val="30000"/>
                <a:hueOff val="0"/>
                <a:satOff val="0"/>
                <a:lumOff val="0"/>
                <a:alphaOff val="0"/>
                <a:satMod val="110000"/>
                <a:lumMod val="100000"/>
                <a:shade val="100000"/>
              </a:schemeClr>
            </a:gs>
            <a:gs pos="100000">
              <a:schemeClr val="accent6">
                <a:alpha val="3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21%</a:t>
          </a:r>
        </a:p>
      </dsp:txBody>
      <dsp:txXfrm>
        <a:off x="14147" y="1446934"/>
        <a:ext cx="2613818" cy="358213"/>
      </dsp:txXfrm>
    </dsp:sp>
    <dsp:sp modelId="{B9EDA7A3-29EC-4EF3-B613-A9DA62561CF6}">
      <dsp:nvSpPr>
        <dsp:cNvPr id="0" name=""/>
        <dsp:cNvSpPr/>
      </dsp:nvSpPr>
      <dsp:spPr>
        <a:xfrm>
          <a:off x="2860542" y="478718"/>
          <a:ext cx="2636106" cy="380501"/>
        </a:xfrm>
        <a:prstGeom prst="roundRect">
          <a:avLst>
            <a:gd name="adj" fmla="val 10000"/>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latin typeface="+mn-lt"/>
            </a:rPr>
            <a:t>2023. gadam </a:t>
          </a:r>
          <a:endParaRPr lang="lv-LV" sz="1600" kern="1200" dirty="0"/>
        </a:p>
      </dsp:txBody>
      <dsp:txXfrm>
        <a:off x="2871686" y="489862"/>
        <a:ext cx="2613818" cy="358213"/>
      </dsp:txXfrm>
    </dsp:sp>
    <dsp:sp modelId="{9FF27F75-DA39-4C2D-B2A0-6DC190D50D09}">
      <dsp:nvSpPr>
        <dsp:cNvPr id="0" name=""/>
        <dsp:cNvSpPr/>
      </dsp:nvSpPr>
      <dsp:spPr>
        <a:xfrm>
          <a:off x="2860542" y="957254"/>
          <a:ext cx="2636106" cy="380501"/>
        </a:xfrm>
        <a:prstGeom prst="roundRect">
          <a:avLst>
            <a:gd name="adj" fmla="val 10000"/>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136,1</a:t>
          </a:r>
        </a:p>
      </dsp:txBody>
      <dsp:txXfrm>
        <a:off x="2871686" y="968398"/>
        <a:ext cx="2613818" cy="358213"/>
      </dsp:txXfrm>
    </dsp:sp>
    <dsp:sp modelId="{A3717FDF-CF45-46C3-921A-8AF8D2518720}">
      <dsp:nvSpPr>
        <dsp:cNvPr id="0" name=""/>
        <dsp:cNvSpPr/>
      </dsp:nvSpPr>
      <dsp:spPr>
        <a:xfrm>
          <a:off x="2860542" y="1435790"/>
          <a:ext cx="2636106" cy="380501"/>
        </a:xfrm>
        <a:prstGeom prst="roundRect">
          <a:avLst>
            <a:gd name="adj" fmla="val 10000"/>
          </a:avLst>
        </a:prstGeom>
        <a:gradFill rotWithShape="0">
          <a:gsLst>
            <a:gs pos="0">
              <a:schemeClr val="accent6">
                <a:alpha val="30000"/>
                <a:hueOff val="0"/>
                <a:satOff val="0"/>
                <a:lumOff val="0"/>
                <a:alphaOff val="0"/>
                <a:satMod val="103000"/>
                <a:lumMod val="102000"/>
                <a:tint val="94000"/>
              </a:schemeClr>
            </a:gs>
            <a:gs pos="50000">
              <a:schemeClr val="accent6">
                <a:alpha val="30000"/>
                <a:hueOff val="0"/>
                <a:satOff val="0"/>
                <a:lumOff val="0"/>
                <a:alphaOff val="0"/>
                <a:satMod val="110000"/>
                <a:lumMod val="100000"/>
                <a:shade val="100000"/>
              </a:schemeClr>
            </a:gs>
            <a:gs pos="100000">
              <a:schemeClr val="accent6">
                <a:alpha val="3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18%</a:t>
          </a:r>
        </a:p>
      </dsp:txBody>
      <dsp:txXfrm>
        <a:off x="2871686" y="1446934"/>
        <a:ext cx="2613818" cy="358213"/>
      </dsp:txXfrm>
    </dsp:sp>
    <dsp:sp modelId="{09AE3C94-B583-4551-A6CC-C5B22869EC94}">
      <dsp:nvSpPr>
        <dsp:cNvPr id="0" name=""/>
        <dsp:cNvSpPr/>
      </dsp:nvSpPr>
      <dsp:spPr>
        <a:xfrm>
          <a:off x="5718082" y="478718"/>
          <a:ext cx="2636106" cy="380501"/>
        </a:xfrm>
        <a:prstGeom prst="roundRect">
          <a:avLst>
            <a:gd name="adj" fmla="val 10000"/>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latin typeface="+mn-lt"/>
            </a:rPr>
            <a:t>2024. gadam </a:t>
          </a:r>
          <a:endParaRPr lang="lv-LV" sz="1600" kern="1200" dirty="0"/>
        </a:p>
      </dsp:txBody>
      <dsp:txXfrm>
        <a:off x="5729226" y="489862"/>
        <a:ext cx="2613818" cy="358213"/>
      </dsp:txXfrm>
    </dsp:sp>
    <dsp:sp modelId="{7D1A272A-BA07-43D0-888A-660D75254CB3}">
      <dsp:nvSpPr>
        <dsp:cNvPr id="0" name=""/>
        <dsp:cNvSpPr/>
      </dsp:nvSpPr>
      <dsp:spPr>
        <a:xfrm>
          <a:off x="5718082" y="957254"/>
          <a:ext cx="2636106" cy="380501"/>
        </a:xfrm>
        <a:prstGeom prst="roundRect">
          <a:avLst>
            <a:gd name="adj" fmla="val 10000"/>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136,1</a:t>
          </a:r>
        </a:p>
      </dsp:txBody>
      <dsp:txXfrm>
        <a:off x="5729226" y="968398"/>
        <a:ext cx="2613818" cy="358213"/>
      </dsp:txXfrm>
    </dsp:sp>
    <dsp:sp modelId="{141C0056-E6E3-47B2-B7C8-1D46CA1684F2}">
      <dsp:nvSpPr>
        <dsp:cNvPr id="0" name=""/>
        <dsp:cNvSpPr/>
      </dsp:nvSpPr>
      <dsp:spPr>
        <a:xfrm>
          <a:off x="5718082" y="1435790"/>
          <a:ext cx="2636106" cy="380501"/>
        </a:xfrm>
        <a:prstGeom prst="roundRect">
          <a:avLst>
            <a:gd name="adj" fmla="val 10000"/>
          </a:avLst>
        </a:prstGeom>
        <a:gradFill rotWithShape="0">
          <a:gsLst>
            <a:gs pos="0">
              <a:schemeClr val="accent6">
                <a:alpha val="30000"/>
                <a:hueOff val="0"/>
                <a:satOff val="0"/>
                <a:lumOff val="0"/>
                <a:alphaOff val="0"/>
                <a:satMod val="103000"/>
                <a:lumMod val="102000"/>
                <a:tint val="94000"/>
              </a:schemeClr>
            </a:gs>
            <a:gs pos="50000">
              <a:schemeClr val="accent6">
                <a:alpha val="30000"/>
                <a:hueOff val="0"/>
                <a:satOff val="0"/>
                <a:lumOff val="0"/>
                <a:alphaOff val="0"/>
                <a:satMod val="110000"/>
                <a:lumMod val="100000"/>
                <a:shade val="100000"/>
              </a:schemeClr>
            </a:gs>
            <a:gs pos="100000">
              <a:schemeClr val="accent6">
                <a:alpha val="3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16%</a:t>
          </a:r>
        </a:p>
      </dsp:txBody>
      <dsp:txXfrm>
        <a:off x="5729226" y="1446934"/>
        <a:ext cx="2613818" cy="3582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9AAD2-50DC-4240-B754-3E660D2C5806}">
      <dsp:nvSpPr>
        <dsp:cNvPr id="0" name=""/>
        <dsp:cNvSpPr/>
      </dsp:nvSpPr>
      <dsp:spPr>
        <a:xfrm>
          <a:off x="4080" y="0"/>
          <a:ext cx="8349030" cy="833434"/>
        </a:xfrm>
        <a:prstGeom prst="roundRect">
          <a:avLst>
            <a:gd name="adj" fmla="val 10000"/>
          </a:avLst>
        </a:prstGeom>
        <a:gradFill rotWithShape="0">
          <a:gsLst>
            <a:gs pos="0">
              <a:schemeClr val="accent2">
                <a:alpha val="80000"/>
                <a:hueOff val="0"/>
                <a:satOff val="0"/>
                <a:lumOff val="0"/>
                <a:alphaOff val="0"/>
                <a:satMod val="103000"/>
                <a:lumMod val="102000"/>
                <a:tint val="94000"/>
              </a:schemeClr>
            </a:gs>
            <a:gs pos="50000">
              <a:schemeClr val="accent2">
                <a:alpha val="80000"/>
                <a:hueOff val="0"/>
                <a:satOff val="0"/>
                <a:lumOff val="0"/>
                <a:alphaOff val="0"/>
                <a:satMod val="110000"/>
                <a:lumMod val="100000"/>
                <a:shade val="100000"/>
              </a:schemeClr>
            </a:gs>
            <a:gs pos="100000">
              <a:schemeClr val="accent2">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lv-LV" sz="3300" b="1" kern="1200" dirty="0">
              <a:latin typeface="+mn-lt"/>
            </a:rPr>
            <a:t>Veselības aprūpes jomā strādājošo kapacitāte </a:t>
          </a:r>
          <a:endParaRPr lang="lv-LV" sz="3300" kern="1200" dirty="0"/>
        </a:p>
      </dsp:txBody>
      <dsp:txXfrm>
        <a:off x="28490" y="24410"/>
        <a:ext cx="8300210" cy="784614"/>
      </dsp:txXfrm>
    </dsp:sp>
    <dsp:sp modelId="{5664F625-FFC8-43FD-88B5-ACA09C7A2537}">
      <dsp:nvSpPr>
        <dsp:cNvPr id="0" name=""/>
        <dsp:cNvSpPr/>
      </dsp:nvSpPr>
      <dsp:spPr>
        <a:xfrm>
          <a:off x="4080" y="975512"/>
          <a:ext cx="8349030" cy="833434"/>
        </a:xfrm>
        <a:prstGeom prst="roundRect">
          <a:avLst>
            <a:gd name="adj" fmla="val 10000"/>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lv-LV" sz="3300" b="1" kern="1200" dirty="0">
              <a:latin typeface="+mn-lt"/>
            </a:rPr>
            <a:t>Stratēģiskie virzieni </a:t>
          </a:r>
          <a:endParaRPr lang="lv-LV" sz="3300" b="1" kern="1200" dirty="0"/>
        </a:p>
      </dsp:txBody>
      <dsp:txXfrm>
        <a:off x="28490" y="999922"/>
        <a:ext cx="8300210" cy="784614"/>
      </dsp:txXfrm>
    </dsp:sp>
    <dsp:sp modelId="{CF9BFDB0-1CD9-41F5-B5F1-9F51B56898E9}">
      <dsp:nvSpPr>
        <dsp:cNvPr id="0" name=""/>
        <dsp:cNvSpPr/>
      </dsp:nvSpPr>
      <dsp:spPr>
        <a:xfrm>
          <a:off x="4080" y="1949027"/>
          <a:ext cx="8349030" cy="833434"/>
        </a:xfrm>
        <a:prstGeom prst="roundRect">
          <a:avLst>
            <a:gd name="adj" fmla="val 10000"/>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v-LV" sz="3100" b="1" kern="1200" dirty="0">
              <a:latin typeface="+mn-lt"/>
            </a:rPr>
            <a:t>Nozares administratīvās kapacitātes stiprināšana </a:t>
          </a:r>
          <a:endParaRPr lang="lv-LV" sz="3100" b="1" kern="1200" dirty="0"/>
        </a:p>
      </dsp:txBody>
      <dsp:txXfrm>
        <a:off x="28490" y="1973437"/>
        <a:ext cx="8300210" cy="7846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C3CE7-17A0-40AA-9179-B94141635C04}">
      <dsp:nvSpPr>
        <dsp:cNvPr id="0" name=""/>
        <dsp:cNvSpPr/>
      </dsp:nvSpPr>
      <dsp:spPr>
        <a:xfrm>
          <a:off x="2746" y="116505"/>
          <a:ext cx="1901195" cy="749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Ieguvums </a:t>
          </a:r>
          <a:r>
            <a:rPr lang="lv-LV" sz="1800" b="1" kern="1200" dirty="0"/>
            <a:t>PACIENTAM</a:t>
          </a:r>
          <a:endParaRPr lang="en-US" sz="1800" b="1" kern="1200" dirty="0"/>
        </a:p>
      </dsp:txBody>
      <dsp:txXfrm>
        <a:off x="2746" y="116505"/>
        <a:ext cx="1901195" cy="749932"/>
      </dsp:txXfrm>
    </dsp:sp>
    <dsp:sp modelId="{704223DE-C7FE-40E1-9789-C465D07C9E45}">
      <dsp:nvSpPr>
        <dsp:cNvPr id="0" name=""/>
        <dsp:cNvSpPr/>
      </dsp:nvSpPr>
      <dsp:spPr>
        <a:xfrm>
          <a:off x="1903942" y="169366"/>
          <a:ext cx="457463" cy="644211"/>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613AE9-83A0-4FC0-87D1-09DFD47455AE}">
      <dsp:nvSpPr>
        <dsp:cNvPr id="0" name=""/>
        <dsp:cNvSpPr/>
      </dsp:nvSpPr>
      <dsp:spPr>
        <a:xfrm>
          <a:off x="2544391" y="4602"/>
          <a:ext cx="6645313" cy="973739"/>
        </a:xfrm>
        <a:prstGeom prst="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lv-LV" sz="1800" kern="1200" dirty="0"/>
            <a:t>Tiek uzlabota ārstu-speciālistu pieejamība veselības aprūpes pakalpojumiem visā valsts teritorijā. </a:t>
          </a:r>
          <a:endParaRPr lang="en-US" sz="1800" kern="1200" dirty="0"/>
        </a:p>
        <a:p>
          <a:pPr marL="171450" lvl="1" indent="-171450" algn="l" defTabSz="800100">
            <a:lnSpc>
              <a:spcPct val="90000"/>
            </a:lnSpc>
            <a:spcBef>
              <a:spcPct val="0"/>
            </a:spcBef>
            <a:spcAft>
              <a:spcPct val="15000"/>
            </a:spcAft>
            <a:buChar char="•"/>
          </a:pPr>
          <a:r>
            <a:rPr lang="lv-LV" sz="1800" kern="1200" dirty="0"/>
            <a:t>Ārstniecības personu darba kvalitāte.</a:t>
          </a:r>
          <a:endParaRPr lang="en-US" sz="1800" kern="1200" dirty="0"/>
        </a:p>
      </dsp:txBody>
      <dsp:txXfrm>
        <a:off x="2544391" y="4602"/>
        <a:ext cx="6645313" cy="973739"/>
      </dsp:txXfrm>
    </dsp:sp>
    <dsp:sp modelId="{576C7DBD-F6BB-459C-8400-6503389485E0}">
      <dsp:nvSpPr>
        <dsp:cNvPr id="0" name=""/>
        <dsp:cNvSpPr/>
      </dsp:nvSpPr>
      <dsp:spPr>
        <a:xfrm>
          <a:off x="2746" y="1097025"/>
          <a:ext cx="1888609" cy="749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Ieguvums </a:t>
          </a:r>
          <a:r>
            <a:rPr lang="lv-LV" sz="1800" b="1" kern="1200" dirty="0"/>
            <a:t>EKONOMIKAI</a:t>
          </a:r>
          <a:endParaRPr lang="en-US" sz="1800" b="1" kern="1200" dirty="0"/>
        </a:p>
      </dsp:txBody>
      <dsp:txXfrm>
        <a:off x="2746" y="1097025"/>
        <a:ext cx="1888609" cy="749932"/>
      </dsp:txXfrm>
    </dsp:sp>
    <dsp:sp modelId="{1F0D0F40-CC0D-4DD0-B2E0-534F573806BF}">
      <dsp:nvSpPr>
        <dsp:cNvPr id="0" name=""/>
        <dsp:cNvSpPr/>
      </dsp:nvSpPr>
      <dsp:spPr>
        <a:xfrm>
          <a:off x="1891356" y="1125212"/>
          <a:ext cx="458361" cy="693559"/>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7AC1CD-1325-40D7-BB18-968307E02759}">
      <dsp:nvSpPr>
        <dsp:cNvPr id="0" name=""/>
        <dsp:cNvSpPr/>
      </dsp:nvSpPr>
      <dsp:spPr>
        <a:xfrm>
          <a:off x="2533062" y="1163742"/>
          <a:ext cx="6658356" cy="616498"/>
        </a:xfrm>
        <a:prstGeom prst="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lv-LV" sz="1800" kern="1200" noProof="0" dirty="0"/>
            <a:t>Veselības aprūpes sistēmā tiek uzlabota gatavība reaģēšanai</a:t>
          </a:r>
        </a:p>
        <a:p>
          <a:pPr marL="171450" lvl="1" indent="-171450" algn="l" defTabSz="800100">
            <a:lnSpc>
              <a:spcPct val="90000"/>
            </a:lnSpc>
            <a:spcBef>
              <a:spcPct val="0"/>
            </a:spcBef>
            <a:spcAft>
              <a:spcPct val="15000"/>
            </a:spcAft>
            <a:buChar char="•"/>
          </a:pPr>
          <a:r>
            <a:rPr lang="lv-LV" sz="1800" kern="1200" noProof="0" dirty="0"/>
            <a:t>Samazinās valsts izmaksas par darba nespējas periodu iedzīvotājiem</a:t>
          </a:r>
        </a:p>
      </dsp:txBody>
      <dsp:txXfrm>
        <a:off x="2533062" y="1163742"/>
        <a:ext cx="6658356" cy="6164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C3CE7-17A0-40AA-9179-B94141635C04}">
      <dsp:nvSpPr>
        <dsp:cNvPr id="0" name=""/>
        <dsp:cNvSpPr/>
      </dsp:nvSpPr>
      <dsp:spPr>
        <a:xfrm>
          <a:off x="2643" y="1070401"/>
          <a:ext cx="1829764" cy="681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Ieguvums </a:t>
          </a:r>
          <a:r>
            <a:rPr lang="lv-LV" sz="1800" b="1" kern="1200" dirty="0"/>
            <a:t>PACIENTAM</a:t>
          </a:r>
          <a:endParaRPr lang="en-US" sz="1800" b="1" kern="1200" dirty="0"/>
        </a:p>
      </dsp:txBody>
      <dsp:txXfrm>
        <a:off x="2643" y="1070401"/>
        <a:ext cx="1829764" cy="681756"/>
      </dsp:txXfrm>
    </dsp:sp>
    <dsp:sp modelId="{704223DE-C7FE-40E1-9789-C465D07C9E45}">
      <dsp:nvSpPr>
        <dsp:cNvPr id="0" name=""/>
        <dsp:cNvSpPr/>
      </dsp:nvSpPr>
      <dsp:spPr>
        <a:xfrm>
          <a:off x="1832407" y="693518"/>
          <a:ext cx="440275" cy="1435522"/>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613AE9-83A0-4FC0-87D1-09DFD47455AE}">
      <dsp:nvSpPr>
        <dsp:cNvPr id="0" name=""/>
        <dsp:cNvSpPr/>
      </dsp:nvSpPr>
      <dsp:spPr>
        <a:xfrm>
          <a:off x="2448794" y="706538"/>
          <a:ext cx="6395638" cy="1409482"/>
        </a:xfrm>
        <a:prstGeom prst="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lv-LV" sz="1800" kern="1200"/>
            <a:t>Tiek uzlabota ārstu-speciālistu pieejamība veselības aprūpes pakalpojumiem visā valsts teritorijā un visos veselības aprūpes līmeņos, tajā skaitā, Covid-19 krīzes apstākļos. </a:t>
          </a:r>
          <a:endParaRPr lang="en-US" sz="1800" kern="1200" dirty="0"/>
        </a:p>
        <a:p>
          <a:pPr marL="171450" lvl="1" indent="-171450" algn="l" defTabSz="800100">
            <a:lnSpc>
              <a:spcPct val="90000"/>
            </a:lnSpc>
            <a:spcBef>
              <a:spcPct val="0"/>
            </a:spcBef>
            <a:spcAft>
              <a:spcPct val="15000"/>
            </a:spcAft>
            <a:buChar char="•"/>
          </a:pPr>
          <a:r>
            <a:rPr lang="lv-LV" sz="1800" kern="1200"/>
            <a:t>T</a:t>
          </a:r>
          <a:r>
            <a:rPr lang="en-US" sz="1800" kern="1200"/>
            <a:t>iek mazināts hronisku slimības attīstības un prikešlaicīgas mirstības risks</a:t>
          </a:r>
          <a:r>
            <a:rPr lang="lv-LV" sz="1800" kern="1200"/>
            <a:t>.</a:t>
          </a:r>
          <a:endParaRPr lang="en-US" sz="1800" kern="1200" dirty="0"/>
        </a:p>
      </dsp:txBody>
      <dsp:txXfrm>
        <a:off x="2448794" y="706538"/>
        <a:ext cx="6395638" cy="1409482"/>
      </dsp:txXfrm>
    </dsp:sp>
    <dsp:sp modelId="{576C7DBD-F6BB-459C-8400-6503389485E0}">
      <dsp:nvSpPr>
        <dsp:cNvPr id="0" name=""/>
        <dsp:cNvSpPr/>
      </dsp:nvSpPr>
      <dsp:spPr>
        <a:xfrm>
          <a:off x="2643" y="2405174"/>
          <a:ext cx="1817651" cy="681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Ieguvums </a:t>
          </a:r>
          <a:r>
            <a:rPr lang="lv-LV" sz="1800" b="1" kern="1200" dirty="0"/>
            <a:t>EKONOMIKAI</a:t>
          </a:r>
          <a:endParaRPr lang="en-US" sz="1800" b="1" kern="1200" dirty="0"/>
        </a:p>
      </dsp:txBody>
      <dsp:txXfrm>
        <a:off x="2643" y="2405174"/>
        <a:ext cx="1817651" cy="681756"/>
      </dsp:txXfrm>
    </dsp:sp>
    <dsp:sp modelId="{1F0D0F40-CC0D-4DD0-B2E0-534F573806BF}">
      <dsp:nvSpPr>
        <dsp:cNvPr id="0" name=""/>
        <dsp:cNvSpPr/>
      </dsp:nvSpPr>
      <dsp:spPr>
        <a:xfrm>
          <a:off x="1820294" y="2147023"/>
          <a:ext cx="441140" cy="1198058"/>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7AC1CD-1325-40D7-BB18-968307E02759}">
      <dsp:nvSpPr>
        <dsp:cNvPr id="0" name=""/>
        <dsp:cNvSpPr/>
      </dsp:nvSpPr>
      <dsp:spPr>
        <a:xfrm>
          <a:off x="2437890" y="2213581"/>
          <a:ext cx="6408190" cy="1064942"/>
        </a:xfrm>
        <a:prstGeom prst="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lv-LV" sz="1800" kern="1200" noProof="0" dirty="0"/>
            <a:t>Veselības aprūpes sistēmā tiek uzlabota gatavība reaģēšanai ārkārtējās situācijās (Covid-19 krīze). </a:t>
          </a:r>
        </a:p>
        <a:p>
          <a:pPr marL="171450" lvl="1" indent="-171450" algn="l" defTabSz="800100">
            <a:lnSpc>
              <a:spcPct val="90000"/>
            </a:lnSpc>
            <a:spcBef>
              <a:spcPct val="0"/>
            </a:spcBef>
            <a:spcAft>
              <a:spcPct val="15000"/>
            </a:spcAft>
            <a:buChar char="•"/>
          </a:pPr>
          <a:r>
            <a:rPr lang="lv-LV" sz="1800" kern="1200" noProof="0" dirty="0"/>
            <a:t>Samazinās valsts izmaksas par darba nespējas periodu iedzīvotājiem, tajā skaitā invaliditāti.</a:t>
          </a:r>
        </a:p>
      </dsp:txBody>
      <dsp:txXfrm>
        <a:off x="2437890" y="2213581"/>
        <a:ext cx="6408190" cy="10649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C3CE7-17A0-40AA-9179-B94141635C04}">
      <dsp:nvSpPr>
        <dsp:cNvPr id="0" name=""/>
        <dsp:cNvSpPr/>
      </dsp:nvSpPr>
      <dsp:spPr>
        <a:xfrm>
          <a:off x="2643" y="852466"/>
          <a:ext cx="1829764" cy="61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Ieguvums </a:t>
          </a:r>
          <a:r>
            <a:rPr lang="lv-LV" sz="1800" b="1" kern="1200" dirty="0"/>
            <a:t>PACIENTAM</a:t>
          </a:r>
          <a:endParaRPr lang="en-US" sz="1800" b="1" kern="1200" dirty="0"/>
        </a:p>
      </dsp:txBody>
      <dsp:txXfrm>
        <a:off x="2643" y="852466"/>
        <a:ext cx="1829764" cy="613847"/>
      </dsp:txXfrm>
    </dsp:sp>
    <dsp:sp modelId="{704223DE-C7FE-40E1-9789-C465D07C9E45}">
      <dsp:nvSpPr>
        <dsp:cNvPr id="0" name=""/>
        <dsp:cNvSpPr/>
      </dsp:nvSpPr>
      <dsp:spPr>
        <a:xfrm>
          <a:off x="1832407" y="57376"/>
          <a:ext cx="440275" cy="2204027"/>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613AE9-83A0-4FC0-87D1-09DFD47455AE}">
      <dsp:nvSpPr>
        <dsp:cNvPr id="0" name=""/>
        <dsp:cNvSpPr/>
      </dsp:nvSpPr>
      <dsp:spPr>
        <a:xfrm>
          <a:off x="2448794" y="5537"/>
          <a:ext cx="6395638" cy="2307705"/>
        </a:xfrm>
        <a:prstGeom prst="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lv-LV" sz="1500" kern="1200"/>
            <a:t> </a:t>
          </a:r>
          <a:r>
            <a:rPr lang="lv-LV" sz="1600" kern="1200"/>
            <a:t>Nepieciešamo aprūpi saņems plašāks pacientu loks dažādos aprūpes līmeņos un jomās, hronisku pacientu aprūpi mājās, kas būtiski sabiedrības novecošanās un multimorbiditātes apstākļos. </a:t>
          </a:r>
          <a:endParaRPr lang="en-US" sz="1600" kern="1200" dirty="0"/>
        </a:p>
        <a:p>
          <a:pPr marL="171450" lvl="1" indent="-171450" algn="l" defTabSz="711200">
            <a:lnSpc>
              <a:spcPct val="90000"/>
            </a:lnSpc>
            <a:spcBef>
              <a:spcPct val="0"/>
            </a:spcBef>
            <a:spcAft>
              <a:spcPct val="15000"/>
            </a:spcAft>
            <a:buChar char="•"/>
          </a:pPr>
          <a:r>
            <a:rPr lang="lv-LV" sz="1600" kern="1200"/>
            <a:t>Aprūpe kļūs pieejamāka, uz pacientu orientētāka, savlaicīgāka un kvalitatīvāka, mazinot ar aprūpi saistītas komplikācijas, atkārtotas hospitalizācijas, saīsinot pacientu darbnespējas periodu un invaliditātes riskus.</a:t>
          </a:r>
          <a:endParaRPr lang="en-US" sz="1600" kern="1200" dirty="0"/>
        </a:p>
        <a:p>
          <a:pPr marL="171450" lvl="1" indent="-171450" algn="l" defTabSz="711200">
            <a:lnSpc>
              <a:spcPct val="90000"/>
            </a:lnSpc>
            <a:spcBef>
              <a:spcPct val="0"/>
            </a:spcBef>
            <a:spcAft>
              <a:spcPct val="15000"/>
            </a:spcAft>
            <a:buChar char="•"/>
          </a:pPr>
          <a:r>
            <a:rPr lang="lv-LV" sz="1600" kern="1200" dirty="0"/>
            <a:t>Ilgtermiņā mazināsies saslimstības un mirstības rādītāji, jo ārstniecības iestādēs uzlabosies aprūpes personāla pieejamības un plānošanas process. </a:t>
          </a:r>
          <a:endParaRPr lang="en-US" sz="1600" kern="1200" dirty="0"/>
        </a:p>
      </dsp:txBody>
      <dsp:txXfrm>
        <a:off x="2448794" y="5537"/>
        <a:ext cx="6395638" cy="2307705"/>
      </dsp:txXfrm>
    </dsp:sp>
    <dsp:sp modelId="{576C7DBD-F6BB-459C-8400-6503389485E0}">
      <dsp:nvSpPr>
        <dsp:cNvPr id="0" name=""/>
        <dsp:cNvSpPr/>
      </dsp:nvSpPr>
      <dsp:spPr>
        <a:xfrm>
          <a:off x="2643" y="3709330"/>
          <a:ext cx="1817651" cy="61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Ieguvums </a:t>
          </a:r>
          <a:r>
            <a:rPr lang="lv-LV" sz="1800" b="1" kern="1200" dirty="0"/>
            <a:t>EKONOMIKAI</a:t>
          </a:r>
          <a:endParaRPr lang="en-US" sz="1800" b="1" kern="1200" dirty="0"/>
        </a:p>
      </dsp:txBody>
      <dsp:txXfrm>
        <a:off x="2643" y="3709330"/>
        <a:ext cx="1817651" cy="613847"/>
      </dsp:txXfrm>
    </dsp:sp>
    <dsp:sp modelId="{1F0D0F40-CC0D-4DD0-B2E0-534F573806BF}">
      <dsp:nvSpPr>
        <dsp:cNvPr id="0" name=""/>
        <dsp:cNvSpPr/>
      </dsp:nvSpPr>
      <dsp:spPr>
        <a:xfrm>
          <a:off x="1820294" y="2480113"/>
          <a:ext cx="441140" cy="3072280"/>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7AC1CD-1325-40D7-BB18-968307E02759}">
      <dsp:nvSpPr>
        <dsp:cNvPr id="0" name=""/>
        <dsp:cNvSpPr/>
      </dsp:nvSpPr>
      <dsp:spPr>
        <a:xfrm>
          <a:off x="2437890" y="2329433"/>
          <a:ext cx="6408190" cy="3373641"/>
        </a:xfrm>
        <a:prstGeom prst="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lv-LV" sz="1600" kern="1200" noProof="0" dirty="0"/>
            <a:t>Vienkāršāk pārstrukturēt slimnīcu darbību krīzes apstākļos, racionāli izlietot pieejamos resursus, pārorientēt māsas tur, kur ir lielāka pacientu plūsma (piemērs </a:t>
          </a:r>
          <a:r>
            <a:rPr lang="lv-LV" sz="1600" kern="1200" noProof="0" dirty="0" err="1"/>
            <a:t>Covid</a:t>
          </a:r>
          <a:r>
            <a:rPr lang="lv-LV" sz="1600" kern="1200" noProof="0" dirty="0"/>
            <a:t>- 19 pandēmijas </a:t>
          </a:r>
          <a:r>
            <a:rPr lang="lv-LV" sz="1600" kern="1200" noProof="0" dirty="0" err="1"/>
            <a:t>izraistās</a:t>
          </a:r>
          <a:r>
            <a:rPr lang="lv-LV" sz="1600" kern="1200" noProof="0" dirty="0"/>
            <a:t> sekas un ārkārtējās situācijas izsludināšanas medicīnā).</a:t>
          </a:r>
        </a:p>
        <a:p>
          <a:pPr marL="171450" lvl="1" indent="-171450" algn="l" defTabSz="711200">
            <a:lnSpc>
              <a:spcPct val="90000"/>
            </a:lnSpc>
            <a:spcBef>
              <a:spcPct val="0"/>
            </a:spcBef>
            <a:spcAft>
              <a:spcPct val="15000"/>
            </a:spcAft>
            <a:buChar char="•"/>
          </a:pPr>
          <a:r>
            <a:rPr lang="lv-LV" sz="1600" kern="1200" noProof="0"/>
            <a:t>Savlaicīga un kvalitatīva aprūpes pakalpojuma sniegšana iedzīvotājiem visā valsts teritorijā. </a:t>
          </a:r>
          <a:endParaRPr lang="lv-LV" sz="1600" kern="1200" noProof="0" dirty="0"/>
        </a:p>
        <a:p>
          <a:pPr marL="171450" lvl="1" indent="-171450" algn="l" defTabSz="711200">
            <a:lnSpc>
              <a:spcPct val="90000"/>
            </a:lnSpc>
            <a:spcBef>
              <a:spcPct val="0"/>
            </a:spcBef>
            <a:spcAft>
              <a:spcPct val="15000"/>
            </a:spcAft>
            <a:buChar char="•"/>
          </a:pPr>
          <a:r>
            <a:rPr lang="lv-LV" sz="1600" kern="1200" noProof="0"/>
            <a:t>Samazinās saslimstība un mirstība no  hroniskām slimībām (sirds asinsvadu slimības, onkoloģiskās slimības), tiek pagarināts iedzīvotāju darbspējas periods, mazinās invaliditātes un priekšlaicīgas mirstības risks,  tiek uzlabots  sabiedrības apmierinātības rādītājus ar veselības aprūpi kopumā.</a:t>
          </a:r>
          <a:endParaRPr lang="lv-LV" sz="1600" kern="1200" noProof="0" dirty="0"/>
        </a:p>
        <a:p>
          <a:pPr marL="171450" lvl="1" indent="-171450" algn="l" defTabSz="711200">
            <a:lnSpc>
              <a:spcPct val="90000"/>
            </a:lnSpc>
            <a:spcBef>
              <a:spcPct val="0"/>
            </a:spcBef>
            <a:spcAft>
              <a:spcPct val="15000"/>
            </a:spcAft>
            <a:buChar char="•"/>
          </a:pPr>
          <a:r>
            <a:rPr lang="lv-LV" sz="1600" kern="1200" noProof="0"/>
            <a:t>Lietderīgāk izmantoti valsts budžeta līdzekļi izglītības procesā, jo ceļot izglītības kvalitāti, māszinību programmās tiks uzņemti motivētāki pretendenti, mazinot atbirumu. </a:t>
          </a:r>
          <a:endParaRPr lang="lv-LV" sz="1600" kern="1200" noProof="0" dirty="0"/>
        </a:p>
      </dsp:txBody>
      <dsp:txXfrm>
        <a:off x="2437890" y="2329433"/>
        <a:ext cx="6408190" cy="33736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C3CE7-17A0-40AA-9179-B94141635C04}">
      <dsp:nvSpPr>
        <dsp:cNvPr id="0" name=""/>
        <dsp:cNvSpPr/>
      </dsp:nvSpPr>
      <dsp:spPr>
        <a:xfrm>
          <a:off x="2643" y="1063197"/>
          <a:ext cx="1829764" cy="661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Ieguvums </a:t>
          </a:r>
          <a:r>
            <a:rPr lang="lv-LV" sz="1800" b="1" kern="1200" dirty="0"/>
            <a:t>PACIENTAM</a:t>
          </a:r>
          <a:endParaRPr lang="en-US" sz="1800" b="1" kern="1200" dirty="0"/>
        </a:p>
      </dsp:txBody>
      <dsp:txXfrm>
        <a:off x="2643" y="1063197"/>
        <a:ext cx="1829764" cy="661097"/>
      </dsp:txXfrm>
    </dsp:sp>
    <dsp:sp modelId="{704223DE-C7FE-40E1-9789-C465D07C9E45}">
      <dsp:nvSpPr>
        <dsp:cNvPr id="0" name=""/>
        <dsp:cNvSpPr/>
      </dsp:nvSpPr>
      <dsp:spPr>
        <a:xfrm>
          <a:off x="1832407" y="63047"/>
          <a:ext cx="440275" cy="2661398"/>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613AE9-83A0-4FC0-87D1-09DFD47455AE}">
      <dsp:nvSpPr>
        <dsp:cNvPr id="0" name=""/>
        <dsp:cNvSpPr/>
      </dsp:nvSpPr>
      <dsp:spPr>
        <a:xfrm>
          <a:off x="2448794" y="451"/>
          <a:ext cx="6395638" cy="2786590"/>
        </a:xfrm>
        <a:prstGeom prst="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lv-LV" sz="1600" kern="1200" dirty="0"/>
            <a:t>Veicināts, lai pacients saņemtu izmaksu efektīvus, savlaicīgus, pieejamus un kvalitatīvus veselības aprūpes pakalpojumus, tādejādi pagarinot labā veselībā nodzīvotos mūža gadus, novēršot priekšlaicīgu mirstību un mazinot nevienlīdzību veselības jomā.</a:t>
          </a:r>
          <a:endParaRPr lang="en-US" sz="1600" kern="1200" dirty="0"/>
        </a:p>
        <a:p>
          <a:pPr marL="171450" lvl="1" indent="-171450" algn="l" defTabSz="711200">
            <a:lnSpc>
              <a:spcPct val="90000"/>
            </a:lnSpc>
            <a:spcBef>
              <a:spcPct val="0"/>
            </a:spcBef>
            <a:spcAft>
              <a:spcPct val="15000"/>
            </a:spcAft>
            <a:buChar char="•"/>
          </a:pPr>
          <a:r>
            <a:rPr lang="lv-LV" sz="1600" kern="1200" dirty="0"/>
            <a:t>Onkoloģiskās saslimšanas ir atklātas agrīnās stadijās.</a:t>
          </a:r>
          <a:endParaRPr lang="en-US" sz="1600" kern="1200" dirty="0"/>
        </a:p>
        <a:p>
          <a:pPr marL="171450" lvl="1" indent="-171450" algn="l" defTabSz="711200">
            <a:lnSpc>
              <a:spcPct val="90000"/>
            </a:lnSpc>
            <a:spcBef>
              <a:spcPct val="0"/>
            </a:spcBef>
            <a:spcAft>
              <a:spcPct val="15000"/>
            </a:spcAft>
            <a:buChar char="•"/>
          </a:pPr>
          <a:r>
            <a:rPr lang="lv-LV" sz="1600" kern="1200" dirty="0"/>
            <a:t>Pacienti saņem savlaicīgus un pēctecīgus un kvalitatīvus veselības aprūpes pakalpojumus.</a:t>
          </a:r>
          <a:endParaRPr lang="en-US" sz="1600" kern="1200" dirty="0"/>
        </a:p>
        <a:p>
          <a:pPr marL="171450" lvl="1" indent="-171450" algn="l" defTabSz="711200">
            <a:lnSpc>
              <a:spcPct val="90000"/>
            </a:lnSpc>
            <a:spcBef>
              <a:spcPct val="0"/>
            </a:spcBef>
            <a:spcAft>
              <a:spcPct val="15000"/>
            </a:spcAft>
            <a:buChar char="•"/>
          </a:pPr>
          <a:r>
            <a:rPr lang="lv-LV" sz="1600" kern="1200" dirty="0"/>
            <a:t>Pacienti Latvijā saņem Eiropas standartiem atbilstošu izmeklēšanu, ārstēšanu, kontroli un aprūpi. </a:t>
          </a:r>
          <a:endParaRPr lang="en-US" sz="1600" kern="1200" dirty="0"/>
        </a:p>
        <a:p>
          <a:pPr marL="171450" lvl="1" indent="-171450" algn="l" defTabSz="711200">
            <a:lnSpc>
              <a:spcPct val="90000"/>
            </a:lnSpc>
            <a:spcBef>
              <a:spcPct val="0"/>
            </a:spcBef>
            <a:spcAft>
              <a:spcPct val="15000"/>
            </a:spcAft>
            <a:buChar char="•"/>
          </a:pPr>
          <a:r>
            <a:rPr lang="lv-LV" sz="1600" kern="1200" noProof="0" dirty="0"/>
            <a:t>Objektīvākai situācijas izvērtēšanai ārstam ir pieejami visi pacientam veiktie izmeklējumi un tie redzami dinamikā.</a:t>
          </a:r>
        </a:p>
      </dsp:txBody>
      <dsp:txXfrm>
        <a:off x="2448794" y="451"/>
        <a:ext cx="6395638" cy="2786590"/>
      </dsp:txXfrm>
    </dsp:sp>
    <dsp:sp modelId="{576C7DBD-F6BB-459C-8400-6503389485E0}">
      <dsp:nvSpPr>
        <dsp:cNvPr id="0" name=""/>
        <dsp:cNvSpPr/>
      </dsp:nvSpPr>
      <dsp:spPr>
        <a:xfrm>
          <a:off x="2643" y="3263783"/>
          <a:ext cx="1817651" cy="661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Ieguvums </a:t>
          </a:r>
          <a:r>
            <a:rPr lang="lv-LV" sz="1800" b="1" kern="1200" dirty="0"/>
            <a:t>EKONOMIKAI</a:t>
          </a:r>
          <a:endParaRPr lang="en-US" sz="1800" b="1" kern="1200" dirty="0"/>
        </a:p>
      </dsp:txBody>
      <dsp:txXfrm>
        <a:off x="2643" y="3263783"/>
        <a:ext cx="1817651" cy="661097"/>
      </dsp:txXfrm>
    </dsp:sp>
    <dsp:sp modelId="{1F0D0F40-CC0D-4DD0-B2E0-534F573806BF}">
      <dsp:nvSpPr>
        <dsp:cNvPr id="0" name=""/>
        <dsp:cNvSpPr/>
      </dsp:nvSpPr>
      <dsp:spPr>
        <a:xfrm>
          <a:off x="1820294" y="2875035"/>
          <a:ext cx="441140" cy="1438593"/>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7AC1CD-1325-40D7-BB18-968307E02759}">
      <dsp:nvSpPr>
        <dsp:cNvPr id="0" name=""/>
        <dsp:cNvSpPr/>
      </dsp:nvSpPr>
      <dsp:spPr>
        <a:xfrm>
          <a:off x="2437890" y="2804479"/>
          <a:ext cx="6408190" cy="1579705"/>
        </a:xfrm>
        <a:prstGeom prst="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lv-LV" sz="1600" kern="1200" noProof="0" dirty="0"/>
            <a:t>Pozitīva fiskālā un ekonomiskā </a:t>
          </a:r>
          <a:r>
            <a:rPr lang="lv-LV" sz="1600" kern="1200" noProof="0" dirty="0" err="1"/>
            <a:t>atdeve</a:t>
          </a:r>
          <a:r>
            <a:rPr lang="lv-LV" sz="1600" kern="1200" noProof="0" dirty="0"/>
            <a:t>, veicinot NAP2027 stratēģisko mērķa indikatoru sasniegšanu (IKP, darba ražīguma pieaugums, un nabadzības riska samazinājums). Piemēram, atbilstoši pētījumiem jauno onkoloģisko medikamentu iekļaušana ir uzrādījusi priekšlaicīgās (pirms 75 gadu vecuma) mirstības no vēža samazinājumu līdz 20-25%, tādā veidā ietaupot noteiktu skaitu potenciāli zaudētos dzīves gadus. </a:t>
          </a:r>
        </a:p>
      </dsp:txBody>
      <dsp:txXfrm>
        <a:off x="2437890" y="2804479"/>
        <a:ext cx="6408190" cy="15797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C3CE7-17A0-40AA-9179-B94141635C04}">
      <dsp:nvSpPr>
        <dsp:cNvPr id="0" name=""/>
        <dsp:cNvSpPr/>
      </dsp:nvSpPr>
      <dsp:spPr>
        <a:xfrm>
          <a:off x="3467" y="846793"/>
          <a:ext cx="1829764" cy="1454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Ieguvums </a:t>
          </a:r>
          <a:r>
            <a:rPr lang="lv-LV" sz="1800" b="1" kern="1200" dirty="0"/>
            <a:t>PACIENTAM</a:t>
          </a:r>
          <a:endParaRPr lang="en-US" sz="1800" b="1" kern="1200" dirty="0"/>
        </a:p>
      </dsp:txBody>
      <dsp:txXfrm>
        <a:off x="3467" y="846793"/>
        <a:ext cx="1829764" cy="1454413"/>
      </dsp:txXfrm>
    </dsp:sp>
    <dsp:sp modelId="{704223DE-C7FE-40E1-9789-C465D07C9E45}">
      <dsp:nvSpPr>
        <dsp:cNvPr id="0" name=""/>
        <dsp:cNvSpPr/>
      </dsp:nvSpPr>
      <dsp:spPr>
        <a:xfrm>
          <a:off x="1849813" y="159619"/>
          <a:ext cx="440275" cy="2702177"/>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613AE9-83A0-4FC0-87D1-09DFD47455AE}">
      <dsp:nvSpPr>
        <dsp:cNvPr id="0" name=""/>
        <dsp:cNvSpPr/>
      </dsp:nvSpPr>
      <dsp:spPr>
        <a:xfrm>
          <a:off x="2453086" y="124512"/>
          <a:ext cx="6395638" cy="2739577"/>
        </a:xfrm>
        <a:prstGeom prst="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lv-LV" sz="1600" kern="1200" dirty="0"/>
            <a:t>Veselības aprūpes pakalpojumu - </a:t>
          </a:r>
          <a:r>
            <a:rPr lang="lv-LV" sz="1600" kern="1200" dirty="0" err="1"/>
            <a:t>Intravitreāla</a:t>
          </a:r>
          <a:r>
            <a:rPr lang="lv-LV" sz="1600" kern="1200" dirty="0"/>
            <a:t> injekcija ar </a:t>
          </a:r>
          <a:r>
            <a:rPr lang="lv-LV" sz="1600" kern="1200" dirty="0" err="1"/>
            <a:t>Aflibercept</a:t>
          </a:r>
          <a:r>
            <a:rPr lang="lv-LV" sz="1600" kern="1200" dirty="0"/>
            <a:t> saņēmušo pacientu skaits 200 ik gadu.</a:t>
          </a:r>
          <a:endParaRPr lang="en-US" sz="1600" kern="1200" dirty="0"/>
        </a:p>
        <a:p>
          <a:pPr marL="171450" lvl="1" indent="-171450" algn="l" defTabSz="711200">
            <a:lnSpc>
              <a:spcPct val="90000"/>
            </a:lnSpc>
            <a:spcBef>
              <a:spcPct val="0"/>
            </a:spcBef>
            <a:spcAft>
              <a:spcPct val="15000"/>
            </a:spcAft>
            <a:buChar char="•"/>
          </a:pPr>
          <a:r>
            <a:rPr lang="lv-LV" sz="1600" kern="1200" dirty="0"/>
            <a:t>Plānotais manipulāciju (ķirurģijas) skaits – 17 715 ik gadu.</a:t>
          </a:r>
          <a:endParaRPr lang="en-US" sz="1600" kern="1200" dirty="0"/>
        </a:p>
        <a:p>
          <a:pPr marL="171450" lvl="1" indent="-171450" algn="l" defTabSz="711200">
            <a:lnSpc>
              <a:spcPct val="90000"/>
            </a:lnSpc>
            <a:spcBef>
              <a:spcPct val="0"/>
            </a:spcBef>
            <a:spcAft>
              <a:spcPct val="15000"/>
            </a:spcAft>
            <a:buChar char="•"/>
          </a:pPr>
          <a:r>
            <a:rPr lang="lv-LV" sz="1600" kern="1200" dirty="0"/>
            <a:t>Ultrasonogrāfijas manipulāciju pakalpojumu saņēmušo pacientu skaits – 395 136 ik gadu.</a:t>
          </a:r>
          <a:endParaRPr lang="en-US" sz="1600" kern="1200" dirty="0"/>
        </a:p>
        <a:p>
          <a:pPr marL="171450" lvl="1" indent="-171450" algn="l" defTabSz="711200">
            <a:lnSpc>
              <a:spcPct val="90000"/>
            </a:lnSpc>
            <a:spcBef>
              <a:spcPct val="0"/>
            </a:spcBef>
            <a:spcAft>
              <a:spcPct val="15000"/>
            </a:spcAft>
            <a:buChar char="•"/>
          </a:pPr>
          <a:r>
            <a:rPr lang="lv-LV" sz="1600" kern="1200" dirty="0"/>
            <a:t>Oftalmoloģijas pakalpojumu saņēmušo pacientu skaits – 83 061 ik gadu. </a:t>
          </a:r>
          <a:endParaRPr lang="en-US" sz="1600" kern="1200" dirty="0"/>
        </a:p>
        <a:p>
          <a:pPr marL="171450" lvl="1" indent="-171450" algn="l" defTabSz="711200">
            <a:lnSpc>
              <a:spcPct val="90000"/>
            </a:lnSpc>
            <a:spcBef>
              <a:spcPct val="0"/>
            </a:spcBef>
            <a:spcAft>
              <a:spcPct val="15000"/>
            </a:spcAft>
            <a:buChar char="•"/>
          </a:pPr>
          <a:r>
            <a:rPr lang="lv-LV" sz="1600" kern="1200" noProof="0" dirty="0"/>
            <a:t>Divas ABA terapijas nodarbības nedēļā, viena gada garumā, bērniem vecuma grupā 0 - 7. gadi. Pacientu skaits 2022.gadā – 1 005, 2023.gadā –  1 206, 2024.gadā – 1 447.</a:t>
          </a:r>
        </a:p>
        <a:p>
          <a:pPr marL="171450" lvl="1" indent="-171450" algn="l" defTabSz="711200">
            <a:lnSpc>
              <a:spcPct val="90000"/>
            </a:lnSpc>
            <a:spcBef>
              <a:spcPct val="0"/>
            </a:spcBef>
            <a:spcAft>
              <a:spcPct val="15000"/>
            </a:spcAft>
            <a:buChar char="•"/>
          </a:pPr>
          <a:r>
            <a:rPr lang="lv-LV" sz="1600" kern="1200" noProof="0" dirty="0"/>
            <a:t>Dažādu epizožu skaits gadā – 7 849 137.</a:t>
          </a:r>
        </a:p>
        <a:p>
          <a:pPr marL="171450" lvl="1" indent="-171450" algn="l" defTabSz="711200">
            <a:lnSpc>
              <a:spcPct val="90000"/>
            </a:lnSpc>
            <a:spcBef>
              <a:spcPct val="0"/>
            </a:spcBef>
            <a:spcAft>
              <a:spcPct val="15000"/>
            </a:spcAft>
            <a:buChar char="•"/>
          </a:pPr>
          <a:r>
            <a:rPr lang="lv-LV" sz="1600" kern="1200" noProof="0" dirty="0" err="1"/>
            <a:t>Gultasdienu</a:t>
          </a:r>
          <a:r>
            <a:rPr lang="lv-LV" sz="1600" kern="1200" noProof="0" dirty="0"/>
            <a:t> skaits līgumos – 2 532 053.</a:t>
          </a:r>
        </a:p>
      </dsp:txBody>
      <dsp:txXfrm>
        <a:off x="2453086" y="124512"/>
        <a:ext cx="6395638" cy="27395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728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49688" y="0"/>
            <a:ext cx="2946400" cy="497280"/>
          </a:xfrm>
          <a:prstGeom prst="rect">
            <a:avLst/>
          </a:prstGeom>
        </p:spPr>
        <p:txBody>
          <a:bodyPr vert="horz" lIns="91440" tIns="45720" rIns="91440" bIns="45720" rtlCol="0"/>
          <a:lstStyle>
            <a:lvl1pPr algn="r">
              <a:defRPr sz="1200"/>
            </a:lvl1pPr>
          </a:lstStyle>
          <a:p>
            <a:fld id="{FFF0A72F-E047-43AF-8C0F-5BB1BD084F28}" type="datetimeFigureOut">
              <a:rPr lang="lv-LV" smtClean="0"/>
              <a:t>26.08.2021</a:t>
            </a:fld>
            <a:endParaRPr lang="lv-LV"/>
          </a:p>
        </p:txBody>
      </p:sp>
      <p:sp>
        <p:nvSpPr>
          <p:cNvPr id="4" name="Footer Placeholder 3"/>
          <p:cNvSpPr>
            <a:spLocks noGrp="1"/>
          </p:cNvSpPr>
          <p:nvPr>
            <p:ph type="ftr" sz="quarter" idx="2"/>
          </p:nvPr>
        </p:nvSpPr>
        <p:spPr>
          <a:xfrm>
            <a:off x="0" y="9429359"/>
            <a:ext cx="2946400" cy="497279"/>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49688" y="9429359"/>
            <a:ext cx="2946400" cy="497279"/>
          </a:xfrm>
          <a:prstGeom prst="rect">
            <a:avLst/>
          </a:prstGeom>
        </p:spPr>
        <p:txBody>
          <a:bodyPr vert="horz" lIns="91440" tIns="45720" rIns="91440" bIns="45720" rtlCol="0" anchor="b"/>
          <a:lstStyle>
            <a:lvl1pPr algn="r">
              <a:defRPr sz="1200"/>
            </a:lvl1pPr>
          </a:lstStyle>
          <a:p>
            <a:fld id="{DFFD2784-7AF8-4EE9-92BA-9B10F8A5FB8A}" type="slidenum">
              <a:rPr lang="lv-LV" smtClean="0"/>
              <a:t>‹#›</a:t>
            </a:fld>
            <a:endParaRPr lang="lv-LV"/>
          </a:p>
        </p:txBody>
      </p:sp>
    </p:spTree>
    <p:extLst>
      <p:ext uri="{BB962C8B-B14F-4D97-AF65-F5344CB8AC3E}">
        <p14:creationId xmlns:p14="http://schemas.microsoft.com/office/powerpoint/2010/main" val="1912372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805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6" y="0"/>
            <a:ext cx="2945659" cy="498056"/>
          </a:xfrm>
          <a:prstGeom prst="rect">
            <a:avLst/>
          </a:prstGeom>
        </p:spPr>
        <p:txBody>
          <a:bodyPr vert="horz" lIns="91440" tIns="45720" rIns="91440" bIns="45720" rtlCol="0"/>
          <a:lstStyle>
            <a:lvl1pPr algn="r">
              <a:defRPr sz="1200"/>
            </a:lvl1pPr>
          </a:lstStyle>
          <a:p>
            <a:fld id="{E162B5F3-4E77-4078-8134-6A80897B2303}" type="datetimeFigureOut">
              <a:rPr lang="lv-LV" smtClean="0"/>
              <a:t>26.08.2021</a:t>
            </a:fld>
            <a:endParaRPr lang="lv-LV"/>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77197"/>
            <a:ext cx="5438140" cy="39086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3" y="9428584"/>
            <a:ext cx="2945659" cy="498054"/>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6" y="9428584"/>
            <a:ext cx="2945659" cy="498054"/>
          </a:xfrm>
          <a:prstGeom prst="rect">
            <a:avLst/>
          </a:prstGeom>
        </p:spPr>
        <p:txBody>
          <a:bodyPr vert="horz" lIns="91440" tIns="45720" rIns="91440" bIns="45720" rtlCol="0" anchor="b"/>
          <a:lstStyle>
            <a:lvl1pPr algn="r">
              <a:defRPr sz="1200"/>
            </a:lvl1pPr>
          </a:lstStyle>
          <a:p>
            <a:fld id="{6AF55927-342A-4F37-A2D6-117556481F08}" type="slidenum">
              <a:rPr lang="lv-LV" smtClean="0"/>
              <a:t>‹#›</a:t>
            </a:fld>
            <a:endParaRPr lang="lv-LV"/>
          </a:p>
        </p:txBody>
      </p:sp>
    </p:spTree>
    <p:extLst>
      <p:ext uri="{BB962C8B-B14F-4D97-AF65-F5344CB8AC3E}">
        <p14:creationId xmlns:p14="http://schemas.microsoft.com/office/powerpoint/2010/main" val="409503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AF55927-342A-4F37-A2D6-117556481F08}" type="slidenum">
              <a:rPr lang="lv-LV" smtClean="0"/>
              <a:t>1</a:t>
            </a:fld>
            <a:endParaRPr lang="lv-LV"/>
          </a:p>
        </p:txBody>
      </p:sp>
    </p:spTree>
    <p:extLst>
      <p:ext uri="{BB962C8B-B14F-4D97-AF65-F5344CB8AC3E}">
        <p14:creationId xmlns:p14="http://schemas.microsoft.com/office/powerpoint/2010/main" val="32510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55927-342A-4F37-A2D6-117556481F08}" type="slidenum">
              <a:rPr lang="lv-LV" smtClean="0"/>
              <a:t>3</a:t>
            </a:fld>
            <a:endParaRPr lang="lv-LV"/>
          </a:p>
        </p:txBody>
      </p:sp>
    </p:spTree>
    <p:extLst>
      <p:ext uri="{BB962C8B-B14F-4D97-AF65-F5344CB8AC3E}">
        <p14:creationId xmlns:p14="http://schemas.microsoft.com/office/powerpoint/2010/main" val="419664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55927-342A-4F37-A2D6-117556481F08}" type="slidenum">
              <a:rPr lang="lv-LV" smtClean="0"/>
              <a:t>4</a:t>
            </a:fld>
            <a:endParaRPr lang="lv-LV"/>
          </a:p>
        </p:txBody>
      </p:sp>
    </p:spTree>
    <p:extLst>
      <p:ext uri="{BB962C8B-B14F-4D97-AF65-F5344CB8AC3E}">
        <p14:creationId xmlns:p14="http://schemas.microsoft.com/office/powerpoint/2010/main" val="3830143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55927-342A-4F37-A2D6-117556481F08}" type="slidenum">
              <a:rPr lang="lv-LV" smtClean="0"/>
              <a:t>5</a:t>
            </a:fld>
            <a:endParaRPr lang="lv-LV"/>
          </a:p>
        </p:txBody>
      </p:sp>
    </p:spTree>
    <p:extLst>
      <p:ext uri="{BB962C8B-B14F-4D97-AF65-F5344CB8AC3E}">
        <p14:creationId xmlns:p14="http://schemas.microsoft.com/office/powerpoint/2010/main" val="2404699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AF55927-342A-4F37-A2D6-117556481F08}" type="slidenum">
              <a:rPr lang="lv-LV" smtClean="0"/>
              <a:t>6</a:t>
            </a:fld>
            <a:endParaRPr lang="lv-LV"/>
          </a:p>
        </p:txBody>
      </p:sp>
    </p:spTree>
    <p:extLst>
      <p:ext uri="{BB962C8B-B14F-4D97-AF65-F5344CB8AC3E}">
        <p14:creationId xmlns:p14="http://schemas.microsoft.com/office/powerpoint/2010/main" val="46370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55927-342A-4F37-A2D6-117556481F08}" type="slidenum">
              <a:rPr lang="lv-LV" smtClean="0"/>
              <a:t>7</a:t>
            </a:fld>
            <a:endParaRPr lang="lv-LV"/>
          </a:p>
        </p:txBody>
      </p:sp>
    </p:spTree>
    <p:extLst>
      <p:ext uri="{BB962C8B-B14F-4D97-AF65-F5344CB8AC3E}">
        <p14:creationId xmlns:p14="http://schemas.microsoft.com/office/powerpoint/2010/main" val="1692000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AF55927-342A-4F37-A2D6-117556481F08}" type="slidenum">
              <a:rPr lang="lv-LV" smtClean="0"/>
              <a:t>8</a:t>
            </a:fld>
            <a:endParaRPr lang="lv-LV"/>
          </a:p>
        </p:txBody>
      </p:sp>
    </p:spTree>
    <p:extLst>
      <p:ext uri="{BB962C8B-B14F-4D97-AF65-F5344CB8AC3E}">
        <p14:creationId xmlns:p14="http://schemas.microsoft.com/office/powerpoint/2010/main" val="141747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AF55927-342A-4F37-A2D6-117556481F08}" type="slidenum">
              <a:rPr lang="lv-LV" smtClean="0"/>
              <a:t>40</a:t>
            </a:fld>
            <a:endParaRPr lang="lv-LV"/>
          </a:p>
        </p:txBody>
      </p:sp>
    </p:spTree>
    <p:extLst>
      <p:ext uri="{BB962C8B-B14F-4D97-AF65-F5344CB8AC3E}">
        <p14:creationId xmlns:p14="http://schemas.microsoft.com/office/powerpoint/2010/main" val="62100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2852938"/>
            <a:ext cx="7772400" cy="1190712"/>
          </a:xfrm>
        </p:spPr>
        <p:txBody>
          <a:bodyPr anchor="ctr" anchorCtr="0">
            <a:normAutofit/>
          </a:bodyPr>
          <a:lstStyle>
            <a:lvl1pPr algn="ctr">
              <a:defRPr sz="3200"/>
            </a:lvl1pPr>
          </a:lstStyle>
          <a:p>
            <a:r>
              <a:rPr lang="lv-LV" dirty="0"/>
              <a:t>Prezentācijas nosaukums</a:t>
            </a:r>
            <a:endParaRPr lang="en-US" dirty="0"/>
          </a:p>
        </p:txBody>
      </p:sp>
      <p:sp>
        <p:nvSpPr>
          <p:cNvPr id="3" name="Subtitle 2"/>
          <p:cNvSpPr>
            <a:spLocks noGrp="1"/>
          </p:cNvSpPr>
          <p:nvPr>
            <p:ph type="subTitle" idx="1" hasCustomPrompt="1"/>
          </p:nvPr>
        </p:nvSpPr>
        <p:spPr>
          <a:xfrm>
            <a:off x="1142999" y="4521597"/>
            <a:ext cx="6858000" cy="544484"/>
          </a:xfrm>
        </p:spPr>
        <p:txBody>
          <a:bodyPr anchor="ctr" anchorCtr="0">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 ieņemamais amats, kontaktinformācija</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35752"/>
          <a:stretch/>
        </p:blipFill>
        <p:spPr>
          <a:xfrm>
            <a:off x="2667000" y="1"/>
            <a:ext cx="3777632" cy="2676697"/>
          </a:xfrm>
          <a:prstGeom prst="rect">
            <a:avLst/>
          </a:prstGeom>
        </p:spPr>
      </p:pic>
      <p:sp>
        <p:nvSpPr>
          <p:cNvPr id="15" name="Date Placeholder 14"/>
          <p:cNvSpPr>
            <a:spLocks noGrp="1"/>
          </p:cNvSpPr>
          <p:nvPr>
            <p:ph type="dt" sz="half" idx="10"/>
          </p:nvPr>
        </p:nvSpPr>
        <p:spPr>
          <a:xfrm>
            <a:off x="1142999" y="5661577"/>
            <a:ext cx="6858000" cy="365125"/>
          </a:xfrm>
        </p:spPr>
        <p:txBody>
          <a:bodyPr/>
          <a:lstStyle>
            <a:lvl1pPr algn="ctr">
              <a:defRPr sz="1400"/>
            </a:lvl1pPr>
          </a:lstStyle>
          <a:p>
            <a:fld id="{E15984EB-3BE2-4EE7-A7E3-15EB5CE5E03E}" type="datetime1">
              <a:rPr lang="lv-LV" smtClean="0"/>
              <a:t>26.08.2021</a:t>
            </a:fld>
            <a:endParaRPr lang="lv-LV" dirty="0"/>
          </a:p>
        </p:txBody>
      </p:sp>
    </p:spTree>
    <p:extLst>
      <p:ext uri="{BB962C8B-B14F-4D97-AF65-F5344CB8AC3E}">
        <p14:creationId xmlns:p14="http://schemas.microsoft.com/office/powerpoint/2010/main" val="3587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obeiguma slaid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2999" y="4521597"/>
            <a:ext cx="6858000" cy="544484"/>
          </a:xfrm>
        </p:spPr>
        <p:txBody>
          <a:bodyPr anchor="ctr" anchorCtr="0">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 ieņemamais amats, kontaktinformācija</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35752"/>
          <a:stretch/>
        </p:blipFill>
        <p:spPr>
          <a:xfrm>
            <a:off x="2667000" y="1"/>
            <a:ext cx="3777632" cy="2676697"/>
          </a:xfrm>
          <a:prstGeom prst="rect">
            <a:avLst/>
          </a:prstGeom>
        </p:spPr>
      </p:pic>
      <p:sp>
        <p:nvSpPr>
          <p:cNvPr id="15" name="Date Placeholder 14"/>
          <p:cNvSpPr>
            <a:spLocks noGrp="1"/>
          </p:cNvSpPr>
          <p:nvPr>
            <p:ph type="dt" sz="half" idx="10"/>
          </p:nvPr>
        </p:nvSpPr>
        <p:spPr>
          <a:xfrm>
            <a:off x="1142999" y="5661577"/>
            <a:ext cx="6858000" cy="365125"/>
          </a:xfrm>
        </p:spPr>
        <p:txBody>
          <a:bodyPr/>
          <a:lstStyle>
            <a:lvl1pPr algn="ctr">
              <a:defRPr sz="1400"/>
            </a:lvl1pPr>
          </a:lstStyle>
          <a:p>
            <a:fld id="{97569131-E031-43BA-8E4F-26A6B2DC69F0}" type="datetime1">
              <a:rPr lang="lv-LV" smtClean="0"/>
              <a:t>26.08.2021</a:t>
            </a:fld>
            <a:endParaRPr lang="lv-LV" dirty="0"/>
          </a:p>
        </p:txBody>
      </p:sp>
    </p:spTree>
    <p:extLst>
      <p:ext uri="{BB962C8B-B14F-4D97-AF65-F5344CB8AC3E}">
        <p14:creationId xmlns:p14="http://schemas.microsoft.com/office/powerpoint/2010/main" val="99633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vl2pPr>
              <a:defRPr sz="1800"/>
            </a:lvl2pPr>
            <a:lvl3pPr>
              <a:defRPr sz="1600"/>
            </a:lvl3pPr>
            <a:lvl4pPr>
              <a:defRPr sz="1400" baseline="0"/>
            </a:lvl4pPr>
            <a:lvl5pPr>
              <a:defRPr sz="140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7" name="Date Placeholder 6"/>
          <p:cNvSpPr>
            <a:spLocks noGrp="1"/>
          </p:cNvSpPr>
          <p:nvPr>
            <p:ph type="dt" sz="half" idx="10"/>
          </p:nvPr>
        </p:nvSpPr>
        <p:spPr/>
        <p:txBody>
          <a:bodyPr/>
          <a:lstStyle/>
          <a:p>
            <a:fld id="{61D76669-5736-491D-A3AA-70233C6B87CF}" type="datetime1">
              <a:rPr lang="lv-LV" smtClean="0"/>
              <a:t>26.08.2021</a:t>
            </a:fld>
            <a:endParaRPr lang="lv-LV" dirty="0"/>
          </a:p>
        </p:txBody>
      </p:sp>
      <p:sp>
        <p:nvSpPr>
          <p:cNvPr id="8" name="Footer Placeholder 7"/>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9" name="Slide Number Placeholder 8"/>
          <p:cNvSpPr>
            <a:spLocks noGrp="1"/>
          </p:cNvSpPr>
          <p:nvPr>
            <p:ph type="sldNum" sz="quarter" idx="12"/>
          </p:nvPr>
        </p:nvSpPr>
        <p:spPr/>
        <p:txBody>
          <a:bodyPr/>
          <a:lstStyle/>
          <a:p>
            <a:fld id="{200423E1-44C6-4E03-9576-413CBCCCE18A}" type="slidenum">
              <a:rPr lang="lv-LV" smtClean="0"/>
              <a:pPr/>
              <a:t>‹#›</a:t>
            </a:fld>
            <a:endParaRPr lang="lv-LV" dirty="0"/>
          </a:p>
        </p:txBody>
      </p:sp>
      <p:sp>
        <p:nvSpPr>
          <p:cNvPr id="10" name="Title 9"/>
          <p:cNvSpPr>
            <a:spLocks noGrp="1"/>
          </p:cNvSpPr>
          <p:nvPr>
            <p:ph type="title" hasCustomPrompt="1"/>
          </p:nvPr>
        </p:nvSpPr>
        <p:spPr/>
        <p:txBody>
          <a:bodyPr/>
          <a:lstStyle>
            <a:lvl1pPr>
              <a:defRPr/>
            </a:lvl1pPr>
          </a:lstStyle>
          <a:p>
            <a:r>
              <a:rPr lang="lv-LV" dirty="0"/>
              <a:t>Nosaukums</a:t>
            </a:r>
          </a:p>
        </p:txBody>
      </p:sp>
    </p:spTree>
    <p:extLst>
      <p:ext uri="{BB962C8B-B14F-4D97-AF65-F5344CB8AC3E}">
        <p14:creationId xmlns:p14="http://schemas.microsoft.com/office/powerpoint/2010/main" val="5191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3436258"/>
            <a:ext cx="6325200" cy="2852737"/>
          </a:xfrm>
        </p:spPr>
        <p:txBody>
          <a:bodyPr anchor="t" anchorCtr="0">
            <a:normAutofit/>
          </a:bodyPr>
          <a:lstStyle>
            <a:lvl1pPr>
              <a:defRPr sz="2400"/>
            </a:lvl1pPr>
          </a:lstStyle>
          <a:p>
            <a:r>
              <a:rPr lang="lv-LV" dirty="0"/>
              <a:t>Nosaukums</a:t>
            </a:r>
            <a:endParaRPr lang="en-US" dirty="0"/>
          </a:p>
        </p:txBody>
      </p:sp>
      <p:sp>
        <p:nvSpPr>
          <p:cNvPr id="3" name="Text Placeholder 2"/>
          <p:cNvSpPr>
            <a:spLocks noGrp="1"/>
          </p:cNvSpPr>
          <p:nvPr>
            <p:ph type="body" idx="1" hasCustomPrompt="1"/>
          </p:nvPr>
        </p:nvSpPr>
        <p:spPr>
          <a:xfrm>
            <a:off x="2286000" y="381600"/>
            <a:ext cx="6322728" cy="2987302"/>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dirty="0"/>
              <a:t>Teksts</a:t>
            </a:r>
            <a:endParaRPr lang="en-US" dirty="0"/>
          </a:p>
        </p:txBody>
      </p:sp>
      <p:sp>
        <p:nvSpPr>
          <p:cNvPr id="7" name="Date Placeholder 6"/>
          <p:cNvSpPr>
            <a:spLocks noGrp="1"/>
          </p:cNvSpPr>
          <p:nvPr>
            <p:ph type="dt" sz="half" idx="10"/>
          </p:nvPr>
        </p:nvSpPr>
        <p:spPr/>
        <p:txBody>
          <a:bodyPr/>
          <a:lstStyle/>
          <a:p>
            <a:fld id="{6C9E303D-C18A-40E9-887B-A9241F23BF83}" type="datetime1">
              <a:rPr lang="lv-LV" smtClean="0"/>
              <a:t>26.08.2021</a:t>
            </a:fld>
            <a:endParaRPr lang="lv-LV" dirty="0"/>
          </a:p>
        </p:txBody>
      </p:sp>
      <p:sp>
        <p:nvSpPr>
          <p:cNvPr id="8" name="Footer Placeholder 7"/>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9" name="Slide Number Placeholder 8"/>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191872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2286000" y="1296785"/>
            <a:ext cx="6322728" cy="4871837"/>
          </a:xfrm>
        </p:spPr>
        <p:txBody>
          <a:bodyPr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dirty="0"/>
              <a:t>Spiediet uz ikonas, lai pievienotu bildi</a:t>
            </a:r>
            <a:endParaRPr lang="en-US" dirty="0"/>
          </a:p>
        </p:txBody>
      </p:sp>
      <p:sp>
        <p:nvSpPr>
          <p:cNvPr id="8" name="Date Placeholder 7"/>
          <p:cNvSpPr>
            <a:spLocks noGrp="1"/>
          </p:cNvSpPr>
          <p:nvPr>
            <p:ph type="dt" sz="half" idx="10"/>
          </p:nvPr>
        </p:nvSpPr>
        <p:spPr/>
        <p:txBody>
          <a:bodyPr/>
          <a:lstStyle/>
          <a:p>
            <a:fld id="{29C7E964-89A5-4AD9-A781-9A369AF61AFE}" type="datetime1">
              <a:rPr lang="lv-LV" smtClean="0"/>
              <a:t>26.08.2021</a:t>
            </a:fld>
            <a:endParaRPr lang="lv-LV" dirty="0"/>
          </a:p>
        </p:txBody>
      </p:sp>
      <p:sp>
        <p:nvSpPr>
          <p:cNvPr id="9" name="Footer Placeholder 8"/>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10" name="Slide Number Placeholder 9"/>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394577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a:lvl1pPr>
          </a:lstStyle>
          <a:p>
            <a:r>
              <a:rPr lang="lv-LV" dirty="0"/>
              <a:t>Nosaukums</a:t>
            </a:r>
            <a:endParaRPr lang="en-US" dirty="0"/>
          </a:p>
        </p:txBody>
      </p:sp>
      <p:sp>
        <p:nvSpPr>
          <p:cNvPr id="3" name="Content Placeholder 2"/>
          <p:cNvSpPr>
            <a:spLocks noGrp="1"/>
          </p:cNvSpPr>
          <p:nvPr>
            <p:ph sz="half" idx="1" hasCustomPrompt="1"/>
          </p:nvPr>
        </p:nvSpPr>
        <p:spPr>
          <a:xfrm>
            <a:off x="2285999" y="1825625"/>
            <a:ext cx="3096000" cy="4351338"/>
          </a:xfrm>
        </p:spPr>
        <p:txBody>
          <a:bodyPr/>
          <a:lstStyle>
            <a:lvl1pPr>
              <a:defRPr/>
            </a:lvl1pPr>
            <a:lvl2pPr>
              <a:defRPr sz="1800"/>
            </a:lvl2pPr>
            <a:lvl3pPr>
              <a:defRPr sz="1600"/>
            </a:lvl3pPr>
            <a:lvl4pPr>
              <a:defRPr sz="1400"/>
            </a:lvl4pPr>
            <a:lvl5pPr>
              <a:defRPr sz="1400" baseline="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4" name="Content Placeholder 3"/>
          <p:cNvSpPr>
            <a:spLocks noGrp="1"/>
          </p:cNvSpPr>
          <p:nvPr>
            <p:ph sz="half" idx="2" hasCustomPrompt="1"/>
          </p:nvPr>
        </p:nvSpPr>
        <p:spPr>
          <a:xfrm>
            <a:off x="5512728" y="1825625"/>
            <a:ext cx="3096000" cy="4351338"/>
          </a:xfrm>
        </p:spPr>
        <p:txBody>
          <a:bodyPr/>
          <a:lstStyle>
            <a:lvl1pPr>
              <a:defRPr/>
            </a:lvl1pPr>
            <a:lvl2pPr>
              <a:defRPr sz="1800"/>
            </a:lvl2pPr>
            <a:lvl3pPr>
              <a:defRPr sz="1600"/>
            </a:lvl3pPr>
            <a:lvl4pPr>
              <a:defRPr sz="1400"/>
            </a:lvl4pPr>
            <a:lvl5pPr>
              <a:defRPr sz="140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8" name="Date Placeholder 7"/>
          <p:cNvSpPr>
            <a:spLocks noGrp="1"/>
          </p:cNvSpPr>
          <p:nvPr>
            <p:ph type="dt" sz="half" idx="10"/>
          </p:nvPr>
        </p:nvSpPr>
        <p:spPr/>
        <p:txBody>
          <a:bodyPr/>
          <a:lstStyle/>
          <a:p>
            <a:fld id="{C56E5A8B-E04F-43F7-8FFC-9C7BF62AAF8D}" type="datetime1">
              <a:rPr lang="lv-LV" smtClean="0"/>
              <a:t>26.08.2021</a:t>
            </a:fld>
            <a:endParaRPr lang="lv-LV" dirty="0"/>
          </a:p>
        </p:txBody>
      </p:sp>
      <p:sp>
        <p:nvSpPr>
          <p:cNvPr id="9" name="Footer Placeholder 8"/>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10" name="Slide Number Placeholder 9"/>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2356509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360913"/>
            <a:ext cx="6314414" cy="1325563"/>
          </a:xfrm>
        </p:spPr>
        <p:txBody>
          <a:bodyPr/>
          <a:lstStyle>
            <a:lvl1pPr>
              <a:defRPr/>
            </a:lvl1pPr>
          </a:lstStyle>
          <a:p>
            <a:r>
              <a:rPr lang="lv-LV" dirty="0"/>
              <a:t>Nosaukums</a:t>
            </a:r>
            <a:endParaRPr lang="en-US" dirty="0"/>
          </a:p>
        </p:txBody>
      </p:sp>
      <p:sp>
        <p:nvSpPr>
          <p:cNvPr id="3" name="Text Placeholder 2"/>
          <p:cNvSpPr>
            <a:spLocks noGrp="1"/>
          </p:cNvSpPr>
          <p:nvPr>
            <p:ph type="body" idx="1" hasCustomPrompt="1"/>
          </p:nvPr>
        </p:nvSpPr>
        <p:spPr>
          <a:xfrm>
            <a:off x="2286000" y="1825200"/>
            <a:ext cx="3096000"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Nosaukums</a:t>
            </a:r>
            <a:endParaRPr lang="en-US" dirty="0"/>
          </a:p>
        </p:txBody>
      </p:sp>
      <p:sp>
        <p:nvSpPr>
          <p:cNvPr id="4" name="Content Placeholder 3"/>
          <p:cNvSpPr>
            <a:spLocks noGrp="1"/>
          </p:cNvSpPr>
          <p:nvPr>
            <p:ph sz="half" idx="2" hasCustomPrompt="1"/>
          </p:nvPr>
        </p:nvSpPr>
        <p:spPr>
          <a:xfrm>
            <a:off x="2286000" y="2728388"/>
            <a:ext cx="3096000" cy="3540552"/>
          </a:xfrm>
        </p:spPr>
        <p:txBody>
          <a:bodyPr/>
          <a:lstStyle>
            <a:lvl1pPr>
              <a:defRPr/>
            </a:lvl1pPr>
            <a:lvl2pPr>
              <a:defRPr sz="1800"/>
            </a:lvl2pPr>
            <a:lvl3pPr>
              <a:defRPr sz="1600"/>
            </a:lvl3pPr>
            <a:lvl4pPr>
              <a:defRPr sz="1400"/>
            </a:lvl4pPr>
            <a:lvl5pPr>
              <a:defRPr sz="140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5" name="Text Placeholder 4"/>
          <p:cNvSpPr>
            <a:spLocks noGrp="1"/>
          </p:cNvSpPr>
          <p:nvPr>
            <p:ph type="body" sz="quarter" idx="3" hasCustomPrompt="1"/>
          </p:nvPr>
        </p:nvSpPr>
        <p:spPr>
          <a:xfrm>
            <a:off x="5504414" y="1825200"/>
            <a:ext cx="30960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Nosaukums</a:t>
            </a:r>
            <a:endParaRPr lang="en-US" dirty="0"/>
          </a:p>
        </p:txBody>
      </p:sp>
      <p:sp>
        <p:nvSpPr>
          <p:cNvPr id="6" name="Content Placeholder 5"/>
          <p:cNvSpPr>
            <a:spLocks noGrp="1"/>
          </p:cNvSpPr>
          <p:nvPr>
            <p:ph sz="quarter" idx="4" hasCustomPrompt="1"/>
          </p:nvPr>
        </p:nvSpPr>
        <p:spPr>
          <a:xfrm>
            <a:off x="5504414" y="2728388"/>
            <a:ext cx="3096000" cy="3540551"/>
          </a:xfrm>
        </p:spPr>
        <p:txBody>
          <a:bodyPr/>
          <a:lstStyle>
            <a:lvl1pPr>
              <a:defRPr/>
            </a:lvl1pPr>
            <a:lvl2pPr>
              <a:defRPr sz="1800"/>
            </a:lvl2pPr>
            <a:lvl3pPr>
              <a:defRPr sz="1600"/>
            </a:lvl3pPr>
            <a:lvl4pPr>
              <a:defRPr sz="1400"/>
            </a:lvl4pPr>
            <a:lvl5pPr>
              <a:defRPr sz="140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10" name="Date Placeholder 9"/>
          <p:cNvSpPr>
            <a:spLocks noGrp="1"/>
          </p:cNvSpPr>
          <p:nvPr>
            <p:ph type="dt" sz="half" idx="10"/>
          </p:nvPr>
        </p:nvSpPr>
        <p:spPr/>
        <p:txBody>
          <a:bodyPr/>
          <a:lstStyle/>
          <a:p>
            <a:fld id="{5B3B4388-DEA3-41CD-AE89-CF86C851CB87}" type="datetime1">
              <a:rPr lang="lv-LV" smtClean="0"/>
              <a:t>26.08.2021</a:t>
            </a:fld>
            <a:endParaRPr lang="lv-LV" dirty="0"/>
          </a:p>
        </p:txBody>
      </p:sp>
      <p:sp>
        <p:nvSpPr>
          <p:cNvPr id="11" name="Footer Placeholder 10"/>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12" name="Slide Number Placeholder 11"/>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418610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lv-LV" dirty="0"/>
              <a:t>Nosaukums</a:t>
            </a:r>
            <a:endParaRPr lang="en-US" dirty="0"/>
          </a:p>
        </p:txBody>
      </p:sp>
      <p:sp>
        <p:nvSpPr>
          <p:cNvPr id="6" name="Date Placeholder 5"/>
          <p:cNvSpPr>
            <a:spLocks noGrp="1"/>
          </p:cNvSpPr>
          <p:nvPr>
            <p:ph type="dt" sz="half" idx="10"/>
          </p:nvPr>
        </p:nvSpPr>
        <p:spPr/>
        <p:txBody>
          <a:bodyPr/>
          <a:lstStyle/>
          <a:p>
            <a:fld id="{C05989FA-1DD9-406C-BC77-67D6E2B8381A}" type="datetime1">
              <a:rPr lang="lv-LV" smtClean="0"/>
              <a:t>26.08.2021</a:t>
            </a:fld>
            <a:endParaRPr lang="lv-LV" dirty="0"/>
          </a:p>
        </p:txBody>
      </p:sp>
      <p:sp>
        <p:nvSpPr>
          <p:cNvPr id="7" name="Footer Placeholder 6"/>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8" name="Slide Number Placeholder 7"/>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236364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174B83-79A6-4CC6-8CA5-0A6CBD864816}" type="datetime1">
              <a:rPr lang="lv-LV" smtClean="0"/>
              <a:t>26.08.2021</a:t>
            </a:fld>
            <a:endParaRPr lang="lv-LV" dirty="0"/>
          </a:p>
        </p:txBody>
      </p:sp>
      <p:sp>
        <p:nvSpPr>
          <p:cNvPr id="6" name="Footer Placeholder 5"/>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7" name="Slide Number Placeholder 6"/>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132827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381599"/>
            <a:ext cx="3096000" cy="1272983"/>
          </a:xfrm>
        </p:spPr>
        <p:txBody>
          <a:bodyPr anchor="b"/>
          <a:lstStyle>
            <a:lvl1pPr>
              <a:defRPr sz="2400"/>
            </a:lvl1pPr>
          </a:lstStyle>
          <a:p>
            <a:r>
              <a:rPr lang="lv-LV" dirty="0"/>
              <a:t>Nosaukums</a:t>
            </a:r>
            <a:endParaRPr lang="en-US" dirty="0"/>
          </a:p>
        </p:txBody>
      </p:sp>
      <p:sp>
        <p:nvSpPr>
          <p:cNvPr id="3" name="Content Placeholder 2"/>
          <p:cNvSpPr>
            <a:spLocks noGrp="1"/>
          </p:cNvSpPr>
          <p:nvPr>
            <p:ph idx="1" hasCustomPrompt="1"/>
          </p:nvPr>
        </p:nvSpPr>
        <p:spPr>
          <a:xfrm>
            <a:off x="5512728" y="381599"/>
            <a:ext cx="3096000" cy="5796001"/>
          </a:xfrm>
        </p:spPr>
        <p:txBody>
          <a:bodyPr/>
          <a:lstStyle>
            <a:lvl1pPr>
              <a:defRPr sz="2000"/>
            </a:lvl1pPr>
            <a:lvl2pPr>
              <a:defRPr sz="1800"/>
            </a:lvl2pPr>
            <a:lvl3pPr>
              <a:defRPr sz="1600"/>
            </a:lvl3pPr>
            <a:lvl4pPr>
              <a:defRPr sz="1400" baseline="0"/>
            </a:lvl4pPr>
            <a:lvl5pPr>
              <a:defRPr sz="1400" baseline="0"/>
            </a:lvl5pPr>
            <a:lvl6pPr>
              <a:defRPr sz="2000"/>
            </a:lvl6pPr>
            <a:lvl7pPr>
              <a:defRPr sz="2000"/>
            </a:lvl7pPr>
            <a:lvl8pPr>
              <a:defRPr sz="2000"/>
            </a:lvl8pPr>
            <a:lvl9pPr>
              <a:defRPr sz="2000"/>
            </a:lvl9pPr>
          </a:lstStyle>
          <a:p>
            <a:pPr lvl="0"/>
            <a:r>
              <a:rPr lang="lv-LV" dirty="0"/>
              <a:t>Teksts</a:t>
            </a:r>
            <a:endParaRPr lang="en-US" dirty="0"/>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sp>
        <p:nvSpPr>
          <p:cNvPr id="4" name="Text Placeholder 3"/>
          <p:cNvSpPr>
            <a:spLocks noGrp="1"/>
          </p:cNvSpPr>
          <p:nvPr>
            <p:ph type="body" sz="half" idx="2" hasCustomPrompt="1"/>
          </p:nvPr>
        </p:nvSpPr>
        <p:spPr>
          <a:xfrm>
            <a:off x="2286000" y="1825200"/>
            <a:ext cx="3096000" cy="4352400"/>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dirty="0"/>
              <a:t>Teksts</a:t>
            </a:r>
            <a:endParaRPr lang="en-US" dirty="0"/>
          </a:p>
        </p:txBody>
      </p:sp>
      <p:sp>
        <p:nvSpPr>
          <p:cNvPr id="8" name="Date Placeholder 7"/>
          <p:cNvSpPr>
            <a:spLocks noGrp="1"/>
          </p:cNvSpPr>
          <p:nvPr>
            <p:ph type="dt" sz="half" idx="10"/>
          </p:nvPr>
        </p:nvSpPr>
        <p:spPr/>
        <p:txBody>
          <a:bodyPr/>
          <a:lstStyle/>
          <a:p>
            <a:fld id="{78B64D4D-1AFF-4340-865B-695893A2B241}" type="datetime1">
              <a:rPr lang="lv-LV" smtClean="0"/>
              <a:t>26.08.2021</a:t>
            </a:fld>
            <a:endParaRPr lang="lv-LV" dirty="0"/>
          </a:p>
        </p:txBody>
      </p:sp>
      <p:sp>
        <p:nvSpPr>
          <p:cNvPr id="9" name="Footer Placeholder 8"/>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10" name="Slide Number Placeholder 9"/>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3269447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0" y="381600"/>
            <a:ext cx="6325200" cy="954000"/>
          </a:xfrm>
          <a:prstGeom prst="rect">
            <a:avLst/>
          </a:prstGeom>
        </p:spPr>
        <p:txBody>
          <a:bodyPr vert="horz" lIns="91440" tIns="45720" rIns="91440" bIns="45720" rtlCol="0" anchor="t">
            <a:normAutofit/>
          </a:bodyPr>
          <a:lstStyle/>
          <a:p>
            <a:r>
              <a:rPr lang="lv-LV" dirty="0"/>
              <a:t>Nosaukums</a:t>
            </a:r>
            <a:endParaRPr lang="en-US" dirty="0"/>
          </a:p>
        </p:txBody>
      </p:sp>
      <p:sp>
        <p:nvSpPr>
          <p:cNvPr id="3" name="Text Placeholder 2"/>
          <p:cNvSpPr>
            <a:spLocks noGrp="1"/>
          </p:cNvSpPr>
          <p:nvPr>
            <p:ph type="body" idx="1"/>
          </p:nvPr>
        </p:nvSpPr>
        <p:spPr>
          <a:xfrm>
            <a:off x="2286000" y="1842250"/>
            <a:ext cx="6325200" cy="4351338"/>
          </a:xfrm>
          <a:prstGeom prst="rect">
            <a:avLst/>
          </a:prstGeom>
        </p:spPr>
        <p:txBody>
          <a:bodyPr vert="horz" lIns="91440" tIns="45720" rIns="91440" bIns="45720" rtlCol="0">
            <a:normAutofit/>
          </a:body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5" name="Footer Placeholder 4"/>
          <p:cNvSpPr>
            <a:spLocks noGrp="1"/>
          </p:cNvSpPr>
          <p:nvPr>
            <p:ph type="ftr" sz="quarter" idx="3"/>
          </p:nvPr>
        </p:nvSpPr>
        <p:spPr>
          <a:xfrm>
            <a:off x="4006734" y="6348217"/>
            <a:ext cx="3682537" cy="365125"/>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r"/>
            <a:r>
              <a:rPr lang="lv-LV"/>
              <a:t>Apmaksāto slodžu skaits neatliekamās medicīniskās palīdzības diennakts režīmā strādājošajām ārstniecības personām</a:t>
            </a:r>
            <a:endParaRPr lang="lv-LV" dirty="0"/>
          </a:p>
        </p:txBody>
      </p:sp>
      <p:sp>
        <p:nvSpPr>
          <p:cNvPr id="6" name="Slide Number Placeholder 5"/>
          <p:cNvSpPr>
            <a:spLocks noGrp="1"/>
          </p:cNvSpPr>
          <p:nvPr>
            <p:ph type="sldNum" sz="quarter" idx="4"/>
          </p:nvPr>
        </p:nvSpPr>
        <p:spPr>
          <a:xfrm>
            <a:off x="7828117" y="6348217"/>
            <a:ext cx="780611" cy="365125"/>
          </a:xfrm>
          <a:prstGeom prst="rect">
            <a:avLst/>
          </a:prstGeom>
        </p:spPr>
        <p:txBody>
          <a:bodyPr vert="horz" lIns="91440" tIns="45720" rIns="91440" bIns="45720" rtlCol="0" anchor="ctr"/>
          <a:lstStyle>
            <a:lvl1pPr algn="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200423E1-44C6-4E03-9576-413CBCCCE18A}" type="slidenum">
              <a:rPr lang="lv-LV" smtClean="0"/>
              <a:pPr/>
              <a:t>‹#›</a:t>
            </a:fld>
            <a:endParaRPr lang="lv-LV" dirty="0"/>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
        <p:nvSpPr>
          <p:cNvPr id="9" name="Date Placeholder 8"/>
          <p:cNvSpPr>
            <a:spLocks noGrp="1"/>
          </p:cNvSpPr>
          <p:nvPr>
            <p:ph type="dt" sz="half" idx="2"/>
          </p:nvPr>
        </p:nvSpPr>
        <p:spPr>
          <a:xfrm>
            <a:off x="2286000" y="6348217"/>
            <a:ext cx="1581887" cy="365125"/>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D5E31ADB-1679-4756-9674-D10E2120E44D}" type="datetime1">
              <a:rPr lang="lv-LV" smtClean="0"/>
              <a:t>26.08.2021</a:t>
            </a:fld>
            <a:endParaRPr lang="lv-LV" dirty="0"/>
          </a:p>
        </p:txBody>
      </p:sp>
    </p:spTree>
    <p:extLst>
      <p:ext uri="{BB962C8B-B14F-4D97-AF65-F5344CB8AC3E}">
        <p14:creationId xmlns:p14="http://schemas.microsoft.com/office/powerpoint/2010/main" val="3068160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0" r:id="rId4"/>
    <p:sldLayoutId id="2147483665" r:id="rId5"/>
    <p:sldLayoutId id="2147483666" r:id="rId6"/>
    <p:sldLayoutId id="2147483667" r:id="rId7"/>
    <p:sldLayoutId id="2147483668" r:id="rId8"/>
    <p:sldLayoutId id="2147483669" r:id="rId9"/>
    <p:sldLayoutId id="2147483671" r:id="rId10"/>
  </p:sldLayoutIdLst>
  <p:hf hdr="0" ftr="0" dt="0"/>
  <p:txStyles>
    <p:title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D3BD-30EA-481F-805A-6B75AA375682}"/>
              </a:ext>
            </a:extLst>
          </p:cNvPr>
          <p:cNvSpPr>
            <a:spLocks noGrp="1"/>
          </p:cNvSpPr>
          <p:nvPr>
            <p:ph type="ctrTitle"/>
          </p:nvPr>
        </p:nvSpPr>
        <p:spPr/>
        <p:txBody>
          <a:bodyPr>
            <a:normAutofit/>
          </a:bodyPr>
          <a:lstStyle/>
          <a:p>
            <a:r>
              <a:rPr lang="lv-LV" dirty="0">
                <a:latin typeface="Calibri" panose="020F0502020204030204" pitchFamily="34" charset="0"/>
              </a:rPr>
              <a:t>Veselības nozares prioritārie pasākumi</a:t>
            </a:r>
            <a:endParaRPr lang="lv-LV" dirty="0"/>
          </a:p>
        </p:txBody>
      </p:sp>
    </p:spTree>
    <p:extLst>
      <p:ext uri="{BB962C8B-B14F-4D97-AF65-F5344CB8AC3E}">
        <p14:creationId xmlns:p14="http://schemas.microsoft.com/office/powerpoint/2010/main" val="3176919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86F7C1-EC43-4864-BBD5-15BD737797DB}"/>
              </a:ext>
            </a:extLst>
          </p:cNvPr>
          <p:cNvSpPr>
            <a:spLocks noGrp="1"/>
          </p:cNvSpPr>
          <p:nvPr>
            <p:ph type="title"/>
          </p:nvPr>
        </p:nvSpPr>
        <p:spPr>
          <a:xfrm>
            <a:off x="2283528" y="164208"/>
            <a:ext cx="6325200" cy="808807"/>
          </a:xfrm>
        </p:spPr>
        <p:txBody>
          <a:bodyPr>
            <a:noAutofit/>
          </a:bodyPr>
          <a:lstStyle/>
          <a:p>
            <a:pPr algn="ctr"/>
            <a:r>
              <a:rPr lang="lv-LV" sz="1600" dirty="0"/>
              <a:t>Nepieciešamais finansējums prioritāriem pasākumiem 2022.-2024.gadam</a:t>
            </a:r>
            <a:endParaRPr lang="lv-LV" sz="1600" i="1" dirty="0"/>
          </a:p>
        </p:txBody>
      </p:sp>
      <p:sp>
        <p:nvSpPr>
          <p:cNvPr id="4" name="Slide Number Placeholder 3">
            <a:extLst>
              <a:ext uri="{FF2B5EF4-FFF2-40B4-BE49-F238E27FC236}">
                <a16:creationId xmlns:a16="http://schemas.microsoft.com/office/drawing/2014/main" id="{4D4B84AC-8EE9-4A18-8635-17426110B122}"/>
              </a:ext>
            </a:extLst>
          </p:cNvPr>
          <p:cNvSpPr>
            <a:spLocks noGrp="1"/>
          </p:cNvSpPr>
          <p:nvPr>
            <p:ph type="sldNum" sz="quarter" idx="12"/>
          </p:nvPr>
        </p:nvSpPr>
        <p:spPr/>
        <p:txBody>
          <a:bodyPr/>
          <a:lstStyle/>
          <a:p>
            <a:fld id="{200423E1-44C6-4E03-9576-413CBCCCE18A}" type="slidenum">
              <a:rPr lang="lv-LV" smtClean="0"/>
              <a:pPr/>
              <a:t>10</a:t>
            </a:fld>
            <a:endParaRPr lang="lv-LV"/>
          </a:p>
        </p:txBody>
      </p:sp>
      <p:graphicFrame>
        <p:nvGraphicFramePr>
          <p:cNvPr id="3" name="Diagram 2">
            <a:extLst>
              <a:ext uri="{FF2B5EF4-FFF2-40B4-BE49-F238E27FC236}">
                <a16:creationId xmlns:a16="http://schemas.microsoft.com/office/drawing/2014/main" id="{5D72BEA9-AEC4-45E5-BE62-AD6251FC33A4}"/>
              </a:ext>
            </a:extLst>
          </p:cNvPr>
          <p:cNvGraphicFramePr/>
          <p:nvPr>
            <p:extLst>
              <p:ext uri="{D42A27DB-BD31-4B8C-83A1-F6EECF244321}">
                <p14:modId xmlns:p14="http://schemas.microsoft.com/office/powerpoint/2010/main" val="3588533780"/>
              </p:ext>
            </p:extLst>
          </p:nvPr>
        </p:nvGraphicFramePr>
        <p:xfrm>
          <a:off x="251536" y="1189664"/>
          <a:ext cx="8357192" cy="148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F467145F-E69F-495A-835F-12A9C023217F}"/>
              </a:ext>
            </a:extLst>
          </p:cNvPr>
          <p:cNvGraphicFramePr/>
          <p:nvPr>
            <p:extLst>
              <p:ext uri="{D42A27DB-BD31-4B8C-83A1-F6EECF244321}">
                <p14:modId xmlns:p14="http://schemas.microsoft.com/office/powerpoint/2010/main" val="3639987967"/>
              </p:ext>
            </p:extLst>
          </p:nvPr>
        </p:nvGraphicFramePr>
        <p:xfrm>
          <a:off x="251536" y="2871212"/>
          <a:ext cx="8357192" cy="18164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a:extLst>
              <a:ext uri="{FF2B5EF4-FFF2-40B4-BE49-F238E27FC236}">
                <a16:creationId xmlns:a16="http://schemas.microsoft.com/office/drawing/2014/main" id="{DBF3A6E5-F5C9-4935-A209-B19682A21BD0}"/>
              </a:ext>
            </a:extLst>
          </p:cNvPr>
          <p:cNvGraphicFramePr/>
          <p:nvPr>
            <p:extLst>
              <p:ext uri="{D42A27DB-BD31-4B8C-83A1-F6EECF244321}">
                <p14:modId xmlns:p14="http://schemas.microsoft.com/office/powerpoint/2010/main" val="543362613"/>
              </p:ext>
            </p:extLst>
          </p:nvPr>
        </p:nvGraphicFramePr>
        <p:xfrm>
          <a:off x="251536" y="4816970"/>
          <a:ext cx="8357192" cy="18164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55080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86F7C1-EC43-4864-BBD5-15BD737797DB}"/>
              </a:ext>
            </a:extLst>
          </p:cNvPr>
          <p:cNvSpPr>
            <a:spLocks noGrp="1"/>
          </p:cNvSpPr>
          <p:nvPr>
            <p:ph type="title"/>
          </p:nvPr>
        </p:nvSpPr>
        <p:spPr>
          <a:xfrm>
            <a:off x="2283528" y="164208"/>
            <a:ext cx="6325200" cy="808807"/>
          </a:xfrm>
        </p:spPr>
        <p:txBody>
          <a:bodyPr>
            <a:noAutofit/>
          </a:bodyPr>
          <a:lstStyle/>
          <a:p>
            <a:pPr algn="ctr"/>
            <a:r>
              <a:rPr lang="lv-LV" sz="1600" dirty="0"/>
              <a:t>Veselības nozares budžeta prioritāšu virzieni</a:t>
            </a:r>
            <a:endParaRPr lang="lv-LV" sz="1600" i="1" dirty="0"/>
          </a:p>
        </p:txBody>
      </p:sp>
      <p:sp>
        <p:nvSpPr>
          <p:cNvPr id="4" name="Slide Number Placeholder 3">
            <a:extLst>
              <a:ext uri="{FF2B5EF4-FFF2-40B4-BE49-F238E27FC236}">
                <a16:creationId xmlns:a16="http://schemas.microsoft.com/office/drawing/2014/main" id="{4D4B84AC-8EE9-4A18-8635-17426110B122}"/>
              </a:ext>
            </a:extLst>
          </p:cNvPr>
          <p:cNvSpPr>
            <a:spLocks noGrp="1"/>
          </p:cNvSpPr>
          <p:nvPr>
            <p:ph type="sldNum" sz="quarter" idx="12"/>
          </p:nvPr>
        </p:nvSpPr>
        <p:spPr/>
        <p:txBody>
          <a:bodyPr/>
          <a:lstStyle/>
          <a:p>
            <a:fld id="{200423E1-44C6-4E03-9576-413CBCCCE18A}" type="slidenum">
              <a:rPr lang="lv-LV" smtClean="0"/>
              <a:pPr/>
              <a:t>11</a:t>
            </a:fld>
            <a:endParaRPr lang="lv-LV"/>
          </a:p>
        </p:txBody>
      </p:sp>
      <p:graphicFrame>
        <p:nvGraphicFramePr>
          <p:cNvPr id="6" name="Diagram 5">
            <a:extLst>
              <a:ext uri="{FF2B5EF4-FFF2-40B4-BE49-F238E27FC236}">
                <a16:creationId xmlns:a16="http://schemas.microsoft.com/office/drawing/2014/main" id="{F467145F-E69F-495A-835F-12A9C023217F}"/>
              </a:ext>
            </a:extLst>
          </p:cNvPr>
          <p:cNvGraphicFramePr/>
          <p:nvPr>
            <p:extLst>
              <p:ext uri="{D42A27DB-BD31-4B8C-83A1-F6EECF244321}">
                <p14:modId xmlns:p14="http://schemas.microsoft.com/office/powerpoint/2010/main" val="1255660406"/>
              </p:ext>
            </p:extLst>
          </p:nvPr>
        </p:nvGraphicFramePr>
        <p:xfrm>
          <a:off x="393404" y="2036770"/>
          <a:ext cx="8357192" cy="2784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665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947AB5-84BD-4857-ACC2-E231B07498D5}"/>
              </a:ext>
            </a:extLst>
          </p:cNvPr>
          <p:cNvSpPr>
            <a:spLocks noGrp="1"/>
          </p:cNvSpPr>
          <p:nvPr>
            <p:ph idx="1"/>
          </p:nvPr>
        </p:nvSpPr>
        <p:spPr>
          <a:xfrm>
            <a:off x="334107" y="1744909"/>
            <a:ext cx="8640927" cy="3791826"/>
          </a:xfrm>
        </p:spPr>
        <p:txBody>
          <a:bodyPr>
            <a:normAutofit/>
          </a:bodyPr>
          <a:lstStyle/>
          <a:p>
            <a:pPr marL="0" indent="0" algn="just">
              <a:lnSpc>
                <a:spcPct val="100000"/>
              </a:lnSpc>
              <a:spcBef>
                <a:spcPts val="0"/>
              </a:spcBef>
              <a:buClr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1300" dirty="0">
                <a:latin typeface="+mn-lt"/>
              </a:rPr>
              <a:t>. </a:t>
            </a:r>
          </a:p>
          <a:p>
            <a:pPr marL="0" lvl="0" indent="0" algn="ctr">
              <a:lnSpc>
                <a:spcPct val="100000"/>
              </a:lnSpc>
              <a:spcBef>
                <a:spcPts val="0"/>
              </a:spcBef>
              <a:buNone/>
            </a:pPr>
            <a:endParaRPr lang="lv-LV" sz="1500" dirty="0">
              <a:latin typeface="+mn-lt"/>
            </a:endParaRPr>
          </a:p>
        </p:txBody>
      </p:sp>
      <p:sp>
        <p:nvSpPr>
          <p:cNvPr id="5" name="Title 4">
            <a:extLst>
              <a:ext uri="{FF2B5EF4-FFF2-40B4-BE49-F238E27FC236}">
                <a16:creationId xmlns:a16="http://schemas.microsoft.com/office/drawing/2014/main" id="{EC86F7C1-EC43-4864-BBD5-15BD737797DB}"/>
              </a:ext>
            </a:extLst>
          </p:cNvPr>
          <p:cNvSpPr>
            <a:spLocks noGrp="1"/>
          </p:cNvSpPr>
          <p:nvPr>
            <p:ph type="title"/>
          </p:nvPr>
        </p:nvSpPr>
        <p:spPr>
          <a:xfrm>
            <a:off x="1870745" y="441044"/>
            <a:ext cx="6737983" cy="1357720"/>
          </a:xfrm>
        </p:spPr>
        <p:txBody>
          <a:bodyPr>
            <a:noAutofit/>
          </a:bodyPr>
          <a:lstStyle/>
          <a:p>
            <a:pPr algn="ctr"/>
            <a:r>
              <a:rPr lang="lv-LV" sz="1600" dirty="0"/>
              <a:t>Veselības ministrijas prioritārie pasākumi 2022.-2024.gadam</a:t>
            </a:r>
            <a:br>
              <a:rPr lang="lv-LV" sz="1600" dirty="0"/>
            </a:br>
            <a:br>
              <a:rPr lang="lv-LV" sz="1600" dirty="0"/>
            </a:br>
            <a:br>
              <a:rPr lang="lv-LV" sz="1600" dirty="0"/>
            </a:br>
            <a:r>
              <a:rPr lang="lv-LV" sz="1600" dirty="0">
                <a:solidFill>
                  <a:schemeClr val="tx1"/>
                </a:solidFill>
              </a:rPr>
              <a:t>1. Prioritātes virziens: </a:t>
            </a:r>
            <a:r>
              <a:rPr lang="lv-LV" sz="1600" dirty="0"/>
              <a:t>Veselības aprūpes jomā strādājošo kapacitāte </a:t>
            </a:r>
            <a:br>
              <a:rPr lang="lv-LV" sz="1600" dirty="0"/>
            </a:br>
            <a:br>
              <a:rPr lang="lv-LV" sz="1600" dirty="0">
                <a:solidFill>
                  <a:schemeClr val="tx1"/>
                </a:solidFill>
              </a:rPr>
            </a:br>
            <a:endParaRPr lang="lv-LV" sz="1600" i="1" dirty="0"/>
          </a:p>
        </p:txBody>
      </p:sp>
      <p:sp>
        <p:nvSpPr>
          <p:cNvPr id="4" name="Slide Number Placeholder 3">
            <a:extLst>
              <a:ext uri="{FF2B5EF4-FFF2-40B4-BE49-F238E27FC236}">
                <a16:creationId xmlns:a16="http://schemas.microsoft.com/office/drawing/2014/main" id="{4D4B84AC-8EE9-4A18-8635-17426110B122}"/>
              </a:ext>
            </a:extLst>
          </p:cNvPr>
          <p:cNvSpPr>
            <a:spLocks noGrp="1"/>
          </p:cNvSpPr>
          <p:nvPr>
            <p:ph type="sldNum" sz="quarter" idx="12"/>
          </p:nvPr>
        </p:nvSpPr>
        <p:spPr/>
        <p:txBody>
          <a:bodyPr/>
          <a:lstStyle/>
          <a:p>
            <a:fld id="{200423E1-44C6-4E03-9576-413CBCCCE18A}" type="slidenum">
              <a:rPr lang="lv-LV" smtClean="0"/>
              <a:pPr/>
              <a:t>12</a:t>
            </a:fld>
            <a:endParaRPr lang="lv-LV"/>
          </a:p>
        </p:txBody>
      </p:sp>
      <p:graphicFrame>
        <p:nvGraphicFramePr>
          <p:cNvPr id="8" name="Table 7">
            <a:extLst>
              <a:ext uri="{FF2B5EF4-FFF2-40B4-BE49-F238E27FC236}">
                <a16:creationId xmlns:a16="http://schemas.microsoft.com/office/drawing/2014/main" id="{56E7BB28-070B-431A-A013-94349E3A91DD}"/>
              </a:ext>
            </a:extLst>
          </p:cNvPr>
          <p:cNvGraphicFramePr>
            <a:graphicFrameLocks noGrp="1"/>
          </p:cNvGraphicFramePr>
          <p:nvPr>
            <p:extLst>
              <p:ext uri="{D42A27DB-BD31-4B8C-83A1-F6EECF244321}">
                <p14:modId xmlns:p14="http://schemas.microsoft.com/office/powerpoint/2010/main" val="17045174"/>
              </p:ext>
            </p:extLst>
          </p:nvPr>
        </p:nvGraphicFramePr>
        <p:xfrm>
          <a:off x="560913" y="2124175"/>
          <a:ext cx="8022174" cy="4094896"/>
        </p:xfrm>
        <a:graphic>
          <a:graphicData uri="http://schemas.openxmlformats.org/drawingml/2006/table">
            <a:tbl>
              <a:tblPr firstRow="1" bandRow="1">
                <a:tableStyleId>{21E4AEA4-8DFA-4A89-87EB-49C32662AFE0}</a:tableStyleId>
              </a:tblPr>
              <a:tblGrid>
                <a:gridCol w="4795899">
                  <a:extLst>
                    <a:ext uri="{9D8B030D-6E8A-4147-A177-3AD203B41FA5}">
                      <a16:colId xmlns:a16="http://schemas.microsoft.com/office/drawing/2014/main" val="2440708099"/>
                    </a:ext>
                  </a:extLst>
                </a:gridCol>
                <a:gridCol w="1025553">
                  <a:extLst>
                    <a:ext uri="{9D8B030D-6E8A-4147-A177-3AD203B41FA5}">
                      <a16:colId xmlns:a16="http://schemas.microsoft.com/office/drawing/2014/main" val="3931468165"/>
                    </a:ext>
                  </a:extLst>
                </a:gridCol>
                <a:gridCol w="1154903">
                  <a:extLst>
                    <a:ext uri="{9D8B030D-6E8A-4147-A177-3AD203B41FA5}">
                      <a16:colId xmlns:a16="http://schemas.microsoft.com/office/drawing/2014/main" val="3593191681"/>
                    </a:ext>
                  </a:extLst>
                </a:gridCol>
                <a:gridCol w="1045819">
                  <a:extLst>
                    <a:ext uri="{9D8B030D-6E8A-4147-A177-3AD203B41FA5}">
                      <a16:colId xmlns:a16="http://schemas.microsoft.com/office/drawing/2014/main" val="2356939883"/>
                    </a:ext>
                  </a:extLst>
                </a:gridCol>
              </a:tblGrid>
              <a:tr h="476412">
                <a:tc>
                  <a:txBody>
                    <a:bodyPr/>
                    <a:lstStyle/>
                    <a:p>
                      <a:endParaRPr lang="lv-LV"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fontAlgn="ctr"/>
                      <a:r>
                        <a:rPr lang="lv-LV" sz="1600" b="1" u="none" strike="noStrike" dirty="0">
                          <a:solidFill>
                            <a:schemeClr val="tx1"/>
                          </a:solidFill>
                          <a:effectLst/>
                        </a:rPr>
                        <a:t>2022.gads</a:t>
                      </a:r>
                      <a:endParaRPr lang="lv-LV"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lv-LV" sz="1600" b="1" u="none" strike="noStrike" dirty="0">
                          <a:solidFill>
                            <a:schemeClr val="tx1"/>
                          </a:solidFill>
                          <a:effectLst/>
                        </a:rPr>
                        <a:t>2023.gads</a:t>
                      </a:r>
                      <a:endParaRPr lang="lv-LV"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lv-LV" sz="1600" b="1" u="none" strike="noStrike" dirty="0">
                          <a:solidFill>
                            <a:schemeClr val="tx1"/>
                          </a:solidFill>
                          <a:effectLst/>
                        </a:rPr>
                        <a:t>2024.gads</a:t>
                      </a:r>
                      <a:endParaRPr lang="lv-LV"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72719268"/>
                  </a:ext>
                </a:extLst>
              </a:tr>
              <a:tr h="60472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600" b="1" kern="1200" dirty="0">
                          <a:solidFill>
                            <a:schemeClr val="tx1"/>
                          </a:solidFill>
                          <a:effectLst/>
                        </a:rPr>
                        <a:t>1. </a:t>
                      </a:r>
                      <a:r>
                        <a:rPr lang="lv-LV" sz="1600" b="1" dirty="0">
                          <a:latin typeface="+mn-lt"/>
                        </a:rPr>
                        <a:t>Veselības aprūpes jomā strādājošo kapacitāte </a:t>
                      </a:r>
                      <a:endParaRPr lang="lv-LV"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lv-LV" sz="1600" b="1" i="0" u="none" strike="noStrike" dirty="0">
                          <a:solidFill>
                            <a:srgbClr val="000000"/>
                          </a:solidFill>
                          <a:effectLst/>
                          <a:latin typeface="+mn-lt"/>
                        </a:rPr>
                        <a:t>89 381 389</a:t>
                      </a:r>
                      <a:endParaRPr lang="en-US" sz="1600" b="1" i="0" u="none" strike="noStrike" dirty="0">
                        <a:solidFill>
                          <a:srgbClr val="000000"/>
                        </a:solidFill>
                        <a:effectLst/>
                        <a:latin typeface="+mn-lt"/>
                      </a:endParaRPr>
                    </a:p>
                  </a:txBody>
                  <a:tcPr marL="0" marR="0" marT="0" marB="0" anchor="ctr"/>
                </a:tc>
                <a:tc>
                  <a:txBody>
                    <a:bodyPr/>
                    <a:lstStyle/>
                    <a:p>
                      <a:pPr algn="ctr" fontAlgn="ctr"/>
                      <a:r>
                        <a:rPr lang="lv-LV" sz="1600" b="1" i="0" u="none" strike="noStrike" dirty="0">
                          <a:solidFill>
                            <a:srgbClr val="000000"/>
                          </a:solidFill>
                          <a:effectLst/>
                          <a:latin typeface="+mn-lt"/>
                        </a:rPr>
                        <a:t>158 159 219</a:t>
                      </a:r>
                      <a:endParaRPr lang="en-US" sz="1600" b="1" i="0" u="none" strike="noStrike" dirty="0">
                        <a:solidFill>
                          <a:srgbClr val="000000"/>
                        </a:solidFill>
                        <a:effectLst/>
                        <a:latin typeface="+mn-lt"/>
                      </a:endParaRPr>
                    </a:p>
                  </a:txBody>
                  <a:tcPr marL="0" marR="0" marT="0" marB="0" anchor="ctr"/>
                </a:tc>
                <a:tc>
                  <a:txBody>
                    <a:bodyPr/>
                    <a:lstStyle/>
                    <a:p>
                      <a:pPr algn="ctr" fontAlgn="ctr"/>
                      <a:r>
                        <a:rPr lang="lv-LV" sz="1600" b="1" i="0" u="none" strike="noStrike" dirty="0">
                          <a:solidFill>
                            <a:srgbClr val="000000"/>
                          </a:solidFill>
                          <a:effectLst/>
                          <a:latin typeface="+mn-lt"/>
                        </a:rPr>
                        <a:t>232 001 827</a:t>
                      </a:r>
                      <a:endParaRPr lang="en-US" sz="16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925944841"/>
                  </a:ext>
                </a:extLst>
              </a:tr>
              <a:tr h="224203">
                <a:tc>
                  <a:txBody>
                    <a:bodyPr/>
                    <a:lstStyle/>
                    <a:p>
                      <a:pPr algn="r" fontAlgn="ctr"/>
                      <a:r>
                        <a:rPr lang="lv-LV" sz="1600" b="0" u="none" strike="noStrike" dirty="0">
                          <a:solidFill>
                            <a:schemeClr val="tx1"/>
                          </a:solidFill>
                          <a:effectLst/>
                        </a:rPr>
                        <a:t>tai skaitā, </a:t>
                      </a:r>
                      <a:endParaRPr lang="lv-LV"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endParaRPr lang="en-US" sz="1600" b="0" i="0" u="none" strike="noStrike" dirty="0">
                        <a:solidFill>
                          <a:srgbClr val="000000"/>
                        </a:solidFill>
                        <a:effectLst/>
                        <a:latin typeface="+mn-lt"/>
                        <a:cs typeface="Times New Roman" panose="02020603050405020304" pitchFamily="18" charset="0"/>
                      </a:endParaRPr>
                    </a:p>
                  </a:txBody>
                  <a:tcPr marL="0" marR="0" marT="0" marB="0" anchor="ctr"/>
                </a:tc>
                <a:tc>
                  <a:txBody>
                    <a:bodyPr/>
                    <a:lstStyle/>
                    <a:p>
                      <a:pPr algn="ctr" fontAlgn="ctr"/>
                      <a:endParaRPr lang="en-US" sz="1600" b="0" i="0" u="none" strike="noStrike" dirty="0">
                        <a:solidFill>
                          <a:srgbClr val="000000"/>
                        </a:solidFill>
                        <a:effectLst/>
                        <a:latin typeface="+mn-lt"/>
                        <a:cs typeface="Times New Roman" panose="02020603050405020304" pitchFamily="18" charset="0"/>
                      </a:endParaRPr>
                    </a:p>
                  </a:txBody>
                  <a:tcPr marL="0" marR="0" marT="0" marB="0" anchor="ctr"/>
                </a:tc>
                <a:tc>
                  <a:txBody>
                    <a:bodyPr/>
                    <a:lstStyle/>
                    <a:p>
                      <a:pPr algn="ctr" fontAlgn="ctr"/>
                      <a:endParaRPr lang="en-US" sz="1600" b="0" i="0" u="none" strike="noStrike" dirty="0">
                        <a:solidFill>
                          <a:srgbClr val="000000"/>
                        </a:solidFill>
                        <a:effectLst/>
                        <a:latin typeface="+mn-lt"/>
                        <a:cs typeface="Times New Roman" panose="02020603050405020304" pitchFamily="18" charset="0"/>
                      </a:endParaRPr>
                    </a:p>
                  </a:txBody>
                  <a:tcPr marL="0" marR="0" marT="0" marB="0" anchor="ctr"/>
                </a:tc>
                <a:extLst>
                  <a:ext uri="{0D108BD9-81ED-4DB2-BD59-A6C34878D82A}">
                    <a16:rowId xmlns:a16="http://schemas.microsoft.com/office/drawing/2014/main" val="2671277243"/>
                  </a:ext>
                </a:extLst>
              </a:tr>
              <a:tr h="637563">
                <a:tc>
                  <a:txBody>
                    <a:bodyPr/>
                    <a:lstStyle/>
                    <a:p>
                      <a:pPr algn="l" fontAlgn="ctr"/>
                      <a:r>
                        <a:rPr lang="lv-LV" sz="1600" dirty="0"/>
                        <a:t>Jaunais ārstniecības personu darba samaksas modelis</a:t>
                      </a:r>
                      <a:endParaRPr lang="lv-LV"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b="0" i="0" u="none" strike="noStrike" dirty="0">
                          <a:solidFill>
                            <a:srgbClr val="000000"/>
                          </a:solidFill>
                          <a:effectLst/>
                          <a:latin typeface="+mn-lt"/>
                        </a:rPr>
                        <a:t>80 411 000</a:t>
                      </a:r>
                    </a:p>
                  </a:txBody>
                  <a:tcPr marL="0" marR="0" marT="0" marB="0" anchor="ctr"/>
                </a:tc>
                <a:tc>
                  <a:txBody>
                    <a:bodyPr/>
                    <a:lstStyle/>
                    <a:p>
                      <a:pPr algn="ctr" fontAlgn="ctr"/>
                      <a:r>
                        <a:rPr lang="lv-LV" sz="1600" b="0" i="0" u="none" strike="noStrike" dirty="0">
                          <a:solidFill>
                            <a:srgbClr val="000000"/>
                          </a:solidFill>
                          <a:effectLst/>
                          <a:latin typeface="+mn-lt"/>
                        </a:rPr>
                        <a:t>154 521 </a:t>
                      </a:r>
                      <a:endParaRPr lang="en-US" sz="1600" b="0" i="0" u="none" strike="noStrike" dirty="0">
                        <a:solidFill>
                          <a:srgbClr val="000000"/>
                        </a:solidFill>
                        <a:effectLst/>
                        <a:latin typeface="+mn-lt"/>
                      </a:endParaRPr>
                    </a:p>
                  </a:txBody>
                  <a:tcPr marL="0" marR="0" marT="0" marB="0" anchor="ctr"/>
                </a:tc>
                <a:tc>
                  <a:txBody>
                    <a:bodyPr/>
                    <a:lstStyle/>
                    <a:p>
                      <a:pPr algn="ctr" fontAlgn="ctr"/>
                      <a:r>
                        <a:rPr lang="en-US" sz="1600" b="0" i="0" u="none" strike="noStrike" dirty="0">
                          <a:solidFill>
                            <a:srgbClr val="000000"/>
                          </a:solidFill>
                          <a:effectLst/>
                          <a:latin typeface="+mn-lt"/>
                        </a:rPr>
                        <a:t>216 752 000</a:t>
                      </a:r>
                    </a:p>
                  </a:txBody>
                  <a:tcPr marL="0" marR="0" marT="0" marB="0" anchor="ctr"/>
                </a:tc>
                <a:extLst>
                  <a:ext uri="{0D108BD9-81ED-4DB2-BD59-A6C34878D82A}">
                    <a16:rowId xmlns:a16="http://schemas.microsoft.com/office/drawing/2014/main" val="192278438"/>
                  </a:ext>
                </a:extLst>
              </a:tr>
              <a:tr h="637563">
                <a:tc>
                  <a:txBody>
                    <a:bodyPr/>
                    <a:lstStyle/>
                    <a:p>
                      <a:pPr algn="l" fontAlgn="ctr"/>
                      <a:r>
                        <a:rPr lang="lv-LV" sz="1600" kern="1200" dirty="0">
                          <a:solidFill>
                            <a:schemeClr val="dk1"/>
                          </a:solidFill>
                          <a:latin typeface="+mn-lt"/>
                          <a:ea typeface="+mn-ea"/>
                          <a:cs typeface="+mn-cs"/>
                        </a:rPr>
                        <a:t>Darba samaksas nodrošināšana rezidentiem, kuru rezidentūras studijas netiek apmaksātas no valsts budžeta līdzekļiem</a:t>
                      </a:r>
                    </a:p>
                  </a:txBody>
                  <a:tcPr marL="9525" marR="9525" marT="9525" marB="0" anchor="ctr"/>
                </a:tc>
                <a:tc>
                  <a:txBody>
                    <a:bodyPr/>
                    <a:lstStyle/>
                    <a:p>
                      <a:pPr algn="ctr" fontAlgn="ctr"/>
                      <a:r>
                        <a:rPr lang="lv-LV" sz="1600" b="0" i="0" u="none" strike="noStrike" dirty="0">
                          <a:solidFill>
                            <a:srgbClr val="000000"/>
                          </a:solidFill>
                          <a:effectLst/>
                          <a:latin typeface="+mn-lt"/>
                        </a:rPr>
                        <a:t>5 601 056</a:t>
                      </a:r>
                      <a:endParaRPr lang="en-US" sz="1600" b="0" i="0" u="none" strike="noStrike" dirty="0">
                        <a:solidFill>
                          <a:srgbClr val="000000"/>
                        </a:solidFill>
                        <a:effectLst/>
                        <a:latin typeface="+mn-lt"/>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lv-LV" sz="1600" b="0" i="0" u="none" strike="noStrike" dirty="0">
                        <a:solidFill>
                          <a:srgbClr val="000000"/>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lv-LV" sz="1600" b="0" i="0" u="none" strike="noStrike" dirty="0">
                          <a:solidFill>
                            <a:srgbClr val="000000"/>
                          </a:solidFill>
                          <a:effectLst/>
                          <a:latin typeface="+mn-lt"/>
                        </a:rPr>
                        <a:t>5 601 056</a:t>
                      </a:r>
                      <a:endParaRPr lang="en-US" sz="1600" b="0" i="0" u="none" strike="noStrike" dirty="0">
                        <a:solidFill>
                          <a:srgbClr val="000000"/>
                        </a:solidFill>
                        <a:effectLst/>
                        <a:latin typeface="+mn-lt"/>
                      </a:endParaRPr>
                    </a:p>
                    <a:p>
                      <a:pPr algn="ctr" fontAlgn="ctr"/>
                      <a:endParaRPr lang="en-US" sz="1600" b="0" i="0" u="none" strike="noStrike" dirty="0">
                        <a:solidFill>
                          <a:srgbClr val="000000"/>
                        </a:solidFill>
                        <a:effectLst/>
                        <a:latin typeface="+mn-lt"/>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lv-LV" sz="1600" b="0" i="0" u="none" strike="noStrike" dirty="0">
                        <a:solidFill>
                          <a:srgbClr val="000000"/>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lv-LV" sz="1600" b="0" i="0" u="none" strike="noStrike" dirty="0">
                          <a:solidFill>
                            <a:srgbClr val="000000"/>
                          </a:solidFill>
                          <a:effectLst/>
                          <a:latin typeface="+mn-lt"/>
                        </a:rPr>
                        <a:t>5 601 056</a:t>
                      </a:r>
                      <a:endParaRPr lang="en-US" sz="1600" b="0" i="0" u="none" strike="noStrike" dirty="0">
                        <a:solidFill>
                          <a:srgbClr val="000000"/>
                        </a:solidFill>
                        <a:effectLst/>
                        <a:latin typeface="+mn-lt"/>
                      </a:endParaRPr>
                    </a:p>
                    <a:p>
                      <a:pPr algn="ctr" fontAlgn="ctr"/>
                      <a:endParaRPr lang="en-US" sz="16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2826645259"/>
                  </a:ext>
                </a:extLst>
              </a:tr>
              <a:tr h="576266">
                <a:tc>
                  <a:txBody>
                    <a:bodyPr/>
                    <a:lstStyle/>
                    <a:p>
                      <a:pPr algn="l" fontAlgn="ctr"/>
                      <a:r>
                        <a:rPr lang="lv-LV" sz="1600" b="0" u="none" strike="noStrike" dirty="0">
                          <a:solidFill>
                            <a:schemeClr val="tx1"/>
                          </a:solidFill>
                          <a:effectLst/>
                        </a:rPr>
                        <a:t>Papildus rezidentu apmācības nodrošināšana</a:t>
                      </a:r>
                      <a:endParaRPr lang="lv-LV"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lv-LV" sz="1600" b="0" i="0" u="none" strike="noStrike" dirty="0">
                          <a:solidFill>
                            <a:srgbClr val="000000"/>
                          </a:solidFill>
                          <a:effectLst/>
                          <a:latin typeface="+mn-lt"/>
                        </a:rPr>
                        <a:t>266 735</a:t>
                      </a:r>
                      <a:endParaRPr lang="en-US" sz="1600" b="0" i="0" u="none" strike="noStrike" dirty="0">
                        <a:solidFill>
                          <a:srgbClr val="000000"/>
                        </a:solidFill>
                        <a:effectLst/>
                        <a:latin typeface="+mn-lt"/>
                      </a:endParaRPr>
                    </a:p>
                  </a:txBody>
                  <a:tcPr marL="0" marR="0" marT="0" marB="0" anchor="ctr"/>
                </a:tc>
                <a:tc>
                  <a:txBody>
                    <a:bodyPr/>
                    <a:lstStyle/>
                    <a:p>
                      <a:pPr algn="ctr" fontAlgn="ctr"/>
                      <a:r>
                        <a:rPr lang="lv-LV" sz="1600" b="0" i="0" u="none" strike="noStrike" dirty="0">
                          <a:solidFill>
                            <a:srgbClr val="000000"/>
                          </a:solidFill>
                          <a:effectLst/>
                          <a:latin typeface="+mn-lt"/>
                        </a:rPr>
                        <a:t>1 257 676</a:t>
                      </a:r>
                      <a:endParaRPr lang="en-US" sz="1600" b="0" i="0" u="none" strike="noStrike" dirty="0">
                        <a:solidFill>
                          <a:srgbClr val="000000"/>
                        </a:solidFill>
                        <a:effectLst/>
                        <a:latin typeface="+mn-lt"/>
                      </a:endParaRPr>
                    </a:p>
                  </a:txBody>
                  <a:tcPr marL="0" marR="0" marT="0" marB="0" anchor="ctr"/>
                </a:tc>
                <a:tc>
                  <a:txBody>
                    <a:bodyPr/>
                    <a:lstStyle/>
                    <a:p>
                      <a:pPr algn="ctr" fontAlgn="ctr"/>
                      <a:r>
                        <a:rPr lang="lv-LV" sz="1600" b="0" i="0" u="none" strike="noStrike" dirty="0">
                          <a:solidFill>
                            <a:srgbClr val="000000"/>
                          </a:solidFill>
                          <a:effectLst/>
                          <a:latin typeface="+mn-lt"/>
                        </a:rPr>
                        <a:t>2 218 495</a:t>
                      </a:r>
                      <a:endParaRPr lang="en-US" sz="16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702411036"/>
                  </a:ext>
                </a:extLst>
              </a:tr>
              <a:tr h="80551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600" b="0" i="0" kern="1200" dirty="0">
                          <a:solidFill>
                            <a:schemeClr val="tx1"/>
                          </a:solidFill>
                          <a:effectLst/>
                          <a:latin typeface="+mn-lt"/>
                          <a:ea typeface="+mn-ea"/>
                          <a:cs typeface="Times New Roman" panose="02020603050405020304" pitchFamily="18" charset="0"/>
                        </a:rPr>
                        <a:t>Māsas profesijas turpmākā attīstība </a:t>
                      </a:r>
                    </a:p>
                  </a:txBody>
                  <a:tcPr marL="9525" marR="9525" marT="9525" marB="0" anchor="ctr"/>
                </a:tc>
                <a:tc>
                  <a:txBody>
                    <a:bodyPr/>
                    <a:lstStyle/>
                    <a:p>
                      <a:pPr algn="ctr" fontAlgn="ctr"/>
                      <a:r>
                        <a:rPr lang="lv-LV" sz="1600" b="0" i="0" u="none" strike="noStrike" dirty="0">
                          <a:solidFill>
                            <a:srgbClr val="000000"/>
                          </a:solidFill>
                          <a:effectLst/>
                          <a:latin typeface="+mn-lt"/>
                        </a:rPr>
                        <a:t>3 101 925</a:t>
                      </a:r>
                      <a:endParaRPr lang="en-US" sz="1600" b="0" i="0" u="none" strike="noStrike" dirty="0">
                        <a:solidFill>
                          <a:srgbClr val="000000"/>
                        </a:solidFill>
                        <a:effectLst/>
                        <a:latin typeface="+mn-lt"/>
                      </a:endParaRPr>
                    </a:p>
                  </a:txBody>
                  <a:tcPr marL="0" marR="0" marT="0" marB="0" anchor="ctr"/>
                </a:tc>
                <a:tc>
                  <a:txBody>
                    <a:bodyPr/>
                    <a:lstStyle/>
                    <a:p>
                      <a:pPr algn="ctr" fontAlgn="ctr"/>
                      <a:r>
                        <a:rPr lang="lv-LV" sz="1600" b="0" i="0" u="none" strike="noStrike" dirty="0">
                          <a:solidFill>
                            <a:srgbClr val="000000"/>
                          </a:solidFill>
                          <a:effectLst/>
                          <a:latin typeface="+mn-lt"/>
                        </a:rPr>
                        <a:t>5 253 767</a:t>
                      </a:r>
                      <a:endParaRPr lang="en-US" sz="1600" b="0" i="0" u="none" strike="noStrike" dirty="0">
                        <a:solidFill>
                          <a:srgbClr val="000000"/>
                        </a:solidFill>
                        <a:effectLst/>
                        <a:latin typeface="+mn-lt"/>
                      </a:endParaRPr>
                    </a:p>
                  </a:txBody>
                  <a:tcPr marL="0" marR="0" marT="0" marB="0" anchor="ctr"/>
                </a:tc>
                <a:tc>
                  <a:txBody>
                    <a:bodyPr/>
                    <a:lstStyle/>
                    <a:p>
                      <a:pPr algn="ctr" fontAlgn="ctr"/>
                      <a:r>
                        <a:rPr lang="lv-LV" sz="1600" b="0" i="0" u="none" strike="noStrike" dirty="0">
                          <a:solidFill>
                            <a:srgbClr val="000000"/>
                          </a:solidFill>
                          <a:effectLst/>
                          <a:latin typeface="+mn-lt"/>
                        </a:rPr>
                        <a:t>7 429 863</a:t>
                      </a:r>
                      <a:endParaRPr lang="en-US" sz="16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2240473317"/>
                  </a:ext>
                </a:extLst>
              </a:tr>
            </a:tbl>
          </a:graphicData>
        </a:graphic>
      </p:graphicFrame>
    </p:spTree>
    <p:extLst>
      <p:ext uri="{BB962C8B-B14F-4D97-AF65-F5344CB8AC3E}">
        <p14:creationId xmlns:p14="http://schemas.microsoft.com/office/powerpoint/2010/main" val="365282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1987848" y="358813"/>
            <a:ext cx="6485033" cy="431353"/>
          </a:xfrm>
        </p:spPr>
        <p:txBody>
          <a:bodyPr>
            <a:normAutofit fontScale="90000"/>
          </a:bodyPr>
          <a:lstStyle/>
          <a:p>
            <a:pPr algn="ctr"/>
            <a:r>
              <a:rPr lang="lv-LV" dirty="0">
                <a:latin typeface="+mn-lt"/>
              </a:rPr>
              <a:t>Jaunais ārstniecības personu darba samaksas modelis</a:t>
            </a:r>
          </a:p>
        </p:txBody>
      </p:sp>
      <p:sp>
        <p:nvSpPr>
          <p:cNvPr id="3" name="Content Placeholder 2">
            <a:extLst>
              <a:ext uri="{FF2B5EF4-FFF2-40B4-BE49-F238E27FC236}">
                <a16:creationId xmlns:a16="http://schemas.microsoft.com/office/drawing/2014/main" id="{3C3096AD-3CBB-4D02-B0E5-917ACC906F79}"/>
              </a:ext>
            </a:extLst>
          </p:cNvPr>
          <p:cNvSpPr>
            <a:spLocks noGrp="1"/>
          </p:cNvSpPr>
          <p:nvPr>
            <p:ph idx="1"/>
          </p:nvPr>
        </p:nvSpPr>
        <p:spPr>
          <a:xfrm>
            <a:off x="4861602" y="2274328"/>
            <a:ext cx="2086434" cy="350474"/>
          </a:xfrm>
          <a:solidFill>
            <a:schemeClr val="accent2">
              <a:lumMod val="40000"/>
              <a:lumOff val="60000"/>
            </a:schemeClr>
          </a:solidFill>
        </p:spPr>
        <p:txBody>
          <a:bodyPr>
            <a:noAutofit/>
          </a:bodyPr>
          <a:lstStyle/>
          <a:p>
            <a:pPr marL="0" indent="0" algn="ctr">
              <a:buNone/>
            </a:pPr>
            <a:r>
              <a:rPr lang="lv-LV" sz="1800" dirty="0">
                <a:latin typeface="+mn-lt"/>
              </a:rPr>
              <a:t>Taisnīgums</a:t>
            </a:r>
          </a:p>
        </p:txBody>
      </p:sp>
      <p:sp>
        <p:nvSpPr>
          <p:cNvPr id="6" name="TextBox 5">
            <a:extLst>
              <a:ext uri="{FF2B5EF4-FFF2-40B4-BE49-F238E27FC236}">
                <a16:creationId xmlns:a16="http://schemas.microsoft.com/office/drawing/2014/main" id="{B39C0C95-C1CE-44D8-8CCF-881DA27A260E}"/>
              </a:ext>
            </a:extLst>
          </p:cNvPr>
          <p:cNvSpPr txBox="1"/>
          <p:nvPr/>
        </p:nvSpPr>
        <p:spPr>
          <a:xfrm>
            <a:off x="4852836" y="2664774"/>
            <a:ext cx="2072590" cy="369332"/>
          </a:xfrm>
          <a:prstGeom prst="rect">
            <a:avLst/>
          </a:prstGeom>
          <a:solidFill>
            <a:schemeClr val="accent2">
              <a:lumMod val="40000"/>
              <a:lumOff val="60000"/>
            </a:schemeClr>
          </a:solidFill>
        </p:spPr>
        <p:txBody>
          <a:bodyPr wrap="square" rtlCol="0">
            <a:spAutoFit/>
          </a:bodyPr>
          <a:lstStyle/>
          <a:p>
            <a:pPr algn="ctr"/>
            <a:r>
              <a:rPr lang="lv-LV" dirty="0"/>
              <a:t>Konkurētspēja</a:t>
            </a:r>
          </a:p>
        </p:txBody>
      </p:sp>
      <p:sp>
        <p:nvSpPr>
          <p:cNvPr id="10" name="TextBox 9">
            <a:extLst>
              <a:ext uri="{FF2B5EF4-FFF2-40B4-BE49-F238E27FC236}">
                <a16:creationId xmlns:a16="http://schemas.microsoft.com/office/drawing/2014/main" id="{C1AF1029-55FE-4907-88B5-6C36DEBCF4F8}"/>
              </a:ext>
            </a:extLst>
          </p:cNvPr>
          <p:cNvSpPr txBox="1"/>
          <p:nvPr/>
        </p:nvSpPr>
        <p:spPr>
          <a:xfrm>
            <a:off x="4852836" y="3129113"/>
            <a:ext cx="2072589" cy="369332"/>
          </a:xfrm>
          <a:prstGeom prst="rect">
            <a:avLst/>
          </a:prstGeom>
          <a:solidFill>
            <a:schemeClr val="accent2">
              <a:lumMod val="40000"/>
              <a:lumOff val="60000"/>
            </a:schemeClr>
          </a:solidFill>
        </p:spPr>
        <p:txBody>
          <a:bodyPr wrap="square" rtlCol="0">
            <a:spAutoFit/>
          </a:bodyPr>
          <a:lstStyle/>
          <a:p>
            <a:pPr algn="ctr"/>
            <a:r>
              <a:rPr lang="lv-LV" dirty="0"/>
              <a:t>Caurskatāmība</a:t>
            </a:r>
          </a:p>
        </p:txBody>
      </p:sp>
      <p:sp>
        <p:nvSpPr>
          <p:cNvPr id="13" name="TextBox 12">
            <a:extLst>
              <a:ext uri="{FF2B5EF4-FFF2-40B4-BE49-F238E27FC236}">
                <a16:creationId xmlns:a16="http://schemas.microsoft.com/office/drawing/2014/main" id="{EC827C68-DE4C-405D-B3E5-5A3E911A2594}"/>
              </a:ext>
            </a:extLst>
          </p:cNvPr>
          <p:cNvSpPr txBox="1"/>
          <p:nvPr/>
        </p:nvSpPr>
        <p:spPr>
          <a:xfrm>
            <a:off x="4861602" y="3596226"/>
            <a:ext cx="2086433" cy="369332"/>
          </a:xfrm>
          <a:prstGeom prst="rect">
            <a:avLst/>
          </a:prstGeom>
          <a:solidFill>
            <a:schemeClr val="accent2">
              <a:lumMod val="40000"/>
              <a:lumOff val="60000"/>
            </a:schemeClr>
          </a:solidFill>
        </p:spPr>
        <p:txBody>
          <a:bodyPr wrap="square" rtlCol="0">
            <a:spAutoFit/>
          </a:bodyPr>
          <a:lstStyle/>
          <a:p>
            <a:pPr algn="ctr"/>
            <a:r>
              <a:rPr lang="lv-LV" dirty="0"/>
              <a:t>Elastīgums</a:t>
            </a:r>
          </a:p>
        </p:txBody>
      </p:sp>
      <p:sp>
        <p:nvSpPr>
          <p:cNvPr id="15" name="TextBox 14">
            <a:extLst>
              <a:ext uri="{FF2B5EF4-FFF2-40B4-BE49-F238E27FC236}">
                <a16:creationId xmlns:a16="http://schemas.microsoft.com/office/drawing/2014/main" id="{651877C9-BF78-4E46-A97A-3FE5441CD6FB}"/>
              </a:ext>
            </a:extLst>
          </p:cNvPr>
          <p:cNvSpPr txBox="1"/>
          <p:nvPr/>
        </p:nvSpPr>
        <p:spPr>
          <a:xfrm>
            <a:off x="4856480" y="4098708"/>
            <a:ext cx="2091555" cy="369332"/>
          </a:xfrm>
          <a:prstGeom prst="rect">
            <a:avLst/>
          </a:prstGeom>
          <a:solidFill>
            <a:schemeClr val="accent2">
              <a:lumMod val="40000"/>
              <a:lumOff val="60000"/>
            </a:schemeClr>
          </a:solidFill>
        </p:spPr>
        <p:txBody>
          <a:bodyPr wrap="square" rtlCol="0">
            <a:spAutoFit/>
          </a:bodyPr>
          <a:lstStyle/>
          <a:p>
            <a:pPr algn="ctr"/>
            <a:r>
              <a:rPr lang="lv-LV" dirty="0"/>
              <a:t>Mērķtiecīgums</a:t>
            </a:r>
          </a:p>
        </p:txBody>
      </p:sp>
      <p:sp>
        <p:nvSpPr>
          <p:cNvPr id="17" name="Arrow: Right 16">
            <a:extLst>
              <a:ext uri="{FF2B5EF4-FFF2-40B4-BE49-F238E27FC236}">
                <a16:creationId xmlns:a16="http://schemas.microsoft.com/office/drawing/2014/main" id="{35C3A700-90AA-4CBB-994B-650FF761BAB0}"/>
              </a:ext>
            </a:extLst>
          </p:cNvPr>
          <p:cNvSpPr/>
          <p:nvPr/>
        </p:nvSpPr>
        <p:spPr>
          <a:xfrm>
            <a:off x="4173965" y="2321794"/>
            <a:ext cx="504887" cy="192850"/>
          </a:xfrm>
          <a:prstGeom prst="rightArrow">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22" name="Arrow: Right 21">
            <a:extLst>
              <a:ext uri="{FF2B5EF4-FFF2-40B4-BE49-F238E27FC236}">
                <a16:creationId xmlns:a16="http://schemas.microsoft.com/office/drawing/2014/main" id="{864F840F-9CB7-4561-8754-EF596168C6C8}"/>
              </a:ext>
            </a:extLst>
          </p:cNvPr>
          <p:cNvSpPr/>
          <p:nvPr/>
        </p:nvSpPr>
        <p:spPr>
          <a:xfrm>
            <a:off x="4173965" y="2749620"/>
            <a:ext cx="504888" cy="192850"/>
          </a:xfrm>
          <a:prstGeom prst="rightArrow">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23" name="Arrow: Right 22">
            <a:extLst>
              <a:ext uri="{FF2B5EF4-FFF2-40B4-BE49-F238E27FC236}">
                <a16:creationId xmlns:a16="http://schemas.microsoft.com/office/drawing/2014/main" id="{D9200EED-7828-433C-A133-3578B7024432}"/>
              </a:ext>
            </a:extLst>
          </p:cNvPr>
          <p:cNvSpPr/>
          <p:nvPr/>
        </p:nvSpPr>
        <p:spPr>
          <a:xfrm>
            <a:off x="4173964" y="3214762"/>
            <a:ext cx="504888" cy="192850"/>
          </a:xfrm>
          <a:prstGeom prst="rightArrow">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24" name="Arrow: Right 23">
            <a:extLst>
              <a:ext uri="{FF2B5EF4-FFF2-40B4-BE49-F238E27FC236}">
                <a16:creationId xmlns:a16="http://schemas.microsoft.com/office/drawing/2014/main" id="{2A5A8EFF-45C8-4B9A-8B34-FF6C461EFDBA}"/>
              </a:ext>
            </a:extLst>
          </p:cNvPr>
          <p:cNvSpPr/>
          <p:nvPr/>
        </p:nvSpPr>
        <p:spPr>
          <a:xfrm>
            <a:off x="4165600" y="3660808"/>
            <a:ext cx="504888" cy="192850"/>
          </a:xfrm>
          <a:prstGeom prst="rightArrow">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25" name="Arrow: Right 24">
            <a:extLst>
              <a:ext uri="{FF2B5EF4-FFF2-40B4-BE49-F238E27FC236}">
                <a16:creationId xmlns:a16="http://schemas.microsoft.com/office/drawing/2014/main" id="{EE410690-503F-4FC1-887C-22012A58E87D}"/>
              </a:ext>
            </a:extLst>
          </p:cNvPr>
          <p:cNvSpPr/>
          <p:nvPr/>
        </p:nvSpPr>
        <p:spPr>
          <a:xfrm>
            <a:off x="4165600" y="4143376"/>
            <a:ext cx="504888" cy="192850"/>
          </a:xfrm>
          <a:prstGeom prst="rightArrow">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4" name="TextBox 3">
            <a:extLst>
              <a:ext uri="{FF2B5EF4-FFF2-40B4-BE49-F238E27FC236}">
                <a16:creationId xmlns:a16="http://schemas.microsoft.com/office/drawing/2014/main" id="{4AEE2E7F-961D-4DA7-AFD5-F1CE1374D1E4}"/>
              </a:ext>
            </a:extLst>
          </p:cNvPr>
          <p:cNvSpPr txBox="1"/>
          <p:nvPr/>
        </p:nvSpPr>
        <p:spPr>
          <a:xfrm>
            <a:off x="1987848" y="843553"/>
            <a:ext cx="6485034" cy="1107996"/>
          </a:xfrm>
          <a:prstGeom prst="rect">
            <a:avLst/>
          </a:prstGeom>
          <a:solidFill>
            <a:schemeClr val="accent4">
              <a:lumMod val="20000"/>
              <a:lumOff val="80000"/>
            </a:schemeClr>
          </a:solidFill>
        </p:spPr>
        <p:txBody>
          <a:bodyPr wrap="square" rtlCol="0">
            <a:spAutoFit/>
          </a:bodyPr>
          <a:lstStyle/>
          <a:p>
            <a:pPr algn="just"/>
            <a:r>
              <a:rPr lang="lv-LV" sz="1650" dirty="0">
                <a:latin typeface="Calibri" panose="020F0502020204030204" pitchFamily="34" charset="0"/>
                <a:ea typeface="Calibri" panose="020F0502020204030204" pitchFamily="34" charset="0"/>
              </a:rPr>
              <a:t>Noteikta katrai ārstniecības personu amata vērtībai atbilstoša mērķa alga un izstrādāts pilna laika ekvivalenta koncepts, kura ietvaros ir definēts, kādas darbības veicamas ārstniecības personai vienas slodzes ietvaros, par kuru maksājama mērķa alga.</a:t>
            </a:r>
            <a:endParaRPr lang="lv-LV" sz="1650" dirty="0"/>
          </a:p>
        </p:txBody>
      </p:sp>
      <p:sp>
        <p:nvSpPr>
          <p:cNvPr id="12" name="TextBox 11">
            <a:extLst>
              <a:ext uri="{FF2B5EF4-FFF2-40B4-BE49-F238E27FC236}">
                <a16:creationId xmlns:a16="http://schemas.microsoft.com/office/drawing/2014/main" id="{FCE4854E-311C-4C8D-950F-0FE7F3BEA399}"/>
              </a:ext>
            </a:extLst>
          </p:cNvPr>
          <p:cNvSpPr txBox="1"/>
          <p:nvPr/>
        </p:nvSpPr>
        <p:spPr>
          <a:xfrm>
            <a:off x="2427066" y="2350672"/>
            <a:ext cx="1703642" cy="2031325"/>
          </a:xfrm>
          <a:prstGeom prst="rect">
            <a:avLst/>
          </a:prstGeom>
          <a:noFill/>
          <a:ln>
            <a:solidFill>
              <a:schemeClr val="tx1"/>
            </a:solidFill>
          </a:ln>
        </p:spPr>
        <p:txBody>
          <a:bodyPr wrap="square" rtlCol="0">
            <a:spAutoFit/>
          </a:bodyPr>
          <a:lstStyle/>
          <a:p>
            <a:pPr algn="ctr"/>
            <a:r>
              <a:rPr lang="lv-LV" b="1" dirty="0"/>
              <a:t>Sasniedzamie MĒRĶI, ieviešot jauno ārstniecības personu darba samaksas modeli</a:t>
            </a:r>
          </a:p>
        </p:txBody>
      </p:sp>
      <p:graphicFrame>
        <p:nvGraphicFramePr>
          <p:cNvPr id="27" name="Diagram 26">
            <a:extLst>
              <a:ext uri="{FF2B5EF4-FFF2-40B4-BE49-F238E27FC236}">
                <a16:creationId xmlns:a16="http://schemas.microsoft.com/office/drawing/2014/main" id="{D0A60BBA-62B7-44B0-84EA-23DADE6B22EE}"/>
              </a:ext>
            </a:extLst>
          </p:cNvPr>
          <p:cNvGraphicFramePr/>
          <p:nvPr>
            <p:extLst>
              <p:ext uri="{D42A27DB-BD31-4B8C-83A1-F6EECF244321}">
                <p14:modId xmlns:p14="http://schemas.microsoft.com/office/powerpoint/2010/main" val="2997459204"/>
              </p:ext>
            </p:extLst>
          </p:nvPr>
        </p:nvGraphicFramePr>
        <p:xfrm>
          <a:off x="-340214" y="4719831"/>
          <a:ext cx="9194165" cy="1851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926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CDB7B-6A47-47A1-B232-1A8918C8991A}"/>
              </a:ext>
            </a:extLst>
          </p:cNvPr>
          <p:cNvSpPr txBox="1">
            <a:spLocks/>
          </p:cNvSpPr>
          <p:nvPr/>
        </p:nvSpPr>
        <p:spPr>
          <a:xfrm>
            <a:off x="1760310" y="279665"/>
            <a:ext cx="7048130" cy="7076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200" b="1" dirty="0">
                <a:latin typeface="+mn-lt"/>
              </a:rPr>
              <a:t>Jaunais ārstniecības personu darba samaksas modelis – sasniedzamās mērķa algas 2025.gadā</a:t>
            </a:r>
          </a:p>
        </p:txBody>
      </p:sp>
      <p:sp>
        <p:nvSpPr>
          <p:cNvPr id="15" name="TextBox 14">
            <a:extLst>
              <a:ext uri="{FF2B5EF4-FFF2-40B4-BE49-F238E27FC236}">
                <a16:creationId xmlns:a16="http://schemas.microsoft.com/office/drawing/2014/main" id="{4F2D2E5E-7649-4DC7-A311-884449941B82}"/>
              </a:ext>
            </a:extLst>
          </p:cNvPr>
          <p:cNvSpPr txBox="1"/>
          <p:nvPr/>
        </p:nvSpPr>
        <p:spPr>
          <a:xfrm>
            <a:off x="7583974" y="2479986"/>
            <a:ext cx="1654729" cy="369332"/>
          </a:xfrm>
          <a:prstGeom prst="rect">
            <a:avLst/>
          </a:prstGeom>
          <a:noFill/>
        </p:spPr>
        <p:txBody>
          <a:bodyPr wrap="square" rtlCol="0">
            <a:spAutoFit/>
          </a:bodyPr>
          <a:lstStyle/>
          <a:p>
            <a:r>
              <a:rPr lang="lv-LV" dirty="0"/>
              <a:t>3 615 </a:t>
            </a:r>
            <a:r>
              <a:rPr lang="lv-LV" i="1" dirty="0"/>
              <a:t>EUR</a:t>
            </a:r>
          </a:p>
        </p:txBody>
      </p:sp>
      <p:sp>
        <p:nvSpPr>
          <p:cNvPr id="17" name="TextBox 16">
            <a:extLst>
              <a:ext uri="{FF2B5EF4-FFF2-40B4-BE49-F238E27FC236}">
                <a16:creationId xmlns:a16="http://schemas.microsoft.com/office/drawing/2014/main" id="{9ED29D32-9508-4D8F-B5BF-610024A2EC77}"/>
              </a:ext>
            </a:extLst>
          </p:cNvPr>
          <p:cNvSpPr txBox="1"/>
          <p:nvPr/>
        </p:nvSpPr>
        <p:spPr>
          <a:xfrm>
            <a:off x="180040" y="4758858"/>
            <a:ext cx="2481132" cy="527132"/>
          </a:xfrm>
          <a:prstGeom prst="rect">
            <a:avLst/>
          </a:prstGeom>
          <a:noFill/>
        </p:spPr>
        <p:txBody>
          <a:bodyPr wrap="square" rtlCol="0">
            <a:spAutoFit/>
          </a:bodyPr>
          <a:lstStyle/>
          <a:p>
            <a:pPr algn="ctr">
              <a:lnSpc>
                <a:spcPct val="107000"/>
              </a:lnSpc>
            </a:pPr>
            <a:r>
              <a:rPr lang="lv-LV" sz="1350" b="1" dirty="0"/>
              <a:t>Ārstniecības un pacientu aprūpes atbalsta personas</a:t>
            </a:r>
          </a:p>
        </p:txBody>
      </p:sp>
      <p:sp>
        <p:nvSpPr>
          <p:cNvPr id="20" name="TextBox 19">
            <a:extLst>
              <a:ext uri="{FF2B5EF4-FFF2-40B4-BE49-F238E27FC236}">
                <a16:creationId xmlns:a16="http://schemas.microsoft.com/office/drawing/2014/main" id="{A145D53C-76F2-40FB-A24F-7222A899F623}"/>
              </a:ext>
            </a:extLst>
          </p:cNvPr>
          <p:cNvSpPr txBox="1"/>
          <p:nvPr/>
        </p:nvSpPr>
        <p:spPr>
          <a:xfrm>
            <a:off x="234614" y="3735496"/>
            <a:ext cx="2371987" cy="527132"/>
          </a:xfrm>
          <a:prstGeom prst="rect">
            <a:avLst/>
          </a:prstGeom>
          <a:noFill/>
        </p:spPr>
        <p:txBody>
          <a:bodyPr wrap="square" rtlCol="0">
            <a:spAutoFit/>
          </a:bodyPr>
          <a:lstStyle/>
          <a:p>
            <a:pPr algn="ctr">
              <a:lnSpc>
                <a:spcPct val="107000"/>
              </a:lnSpc>
            </a:pPr>
            <a:r>
              <a:rPr lang="lv-LV" sz="1350" b="1" dirty="0"/>
              <a:t>Ārstniecības un pacientu aprūpes personas</a:t>
            </a:r>
          </a:p>
        </p:txBody>
      </p:sp>
      <p:grpSp>
        <p:nvGrpSpPr>
          <p:cNvPr id="4" name="Group 3">
            <a:extLst>
              <a:ext uri="{FF2B5EF4-FFF2-40B4-BE49-F238E27FC236}">
                <a16:creationId xmlns:a16="http://schemas.microsoft.com/office/drawing/2014/main" id="{278619F5-9FDD-4A58-9056-2495E49EC83A}"/>
              </a:ext>
            </a:extLst>
          </p:cNvPr>
          <p:cNvGrpSpPr/>
          <p:nvPr/>
        </p:nvGrpSpPr>
        <p:grpSpPr>
          <a:xfrm>
            <a:off x="776172" y="1949815"/>
            <a:ext cx="8236028" cy="3916930"/>
            <a:chOff x="776172" y="1949815"/>
            <a:chExt cx="8236028" cy="3916930"/>
          </a:xfrm>
        </p:grpSpPr>
        <p:sp>
          <p:nvSpPr>
            <p:cNvPr id="3" name="TextBox 2">
              <a:extLst>
                <a:ext uri="{FF2B5EF4-FFF2-40B4-BE49-F238E27FC236}">
                  <a16:creationId xmlns:a16="http://schemas.microsoft.com/office/drawing/2014/main" id="{50B76C6E-ED69-4130-88D2-0DA2B7A286EC}"/>
                </a:ext>
              </a:extLst>
            </p:cNvPr>
            <p:cNvSpPr txBox="1"/>
            <p:nvPr/>
          </p:nvSpPr>
          <p:spPr>
            <a:xfrm>
              <a:off x="954967" y="2826235"/>
              <a:ext cx="805343" cy="346249"/>
            </a:xfrm>
            <a:prstGeom prst="rect">
              <a:avLst/>
            </a:prstGeom>
            <a:noFill/>
          </p:spPr>
          <p:txBody>
            <a:bodyPr wrap="square" rtlCol="0">
              <a:spAutoFit/>
            </a:bodyPr>
            <a:lstStyle/>
            <a:p>
              <a:r>
                <a:rPr lang="lv-LV" sz="1650" b="1" dirty="0"/>
                <a:t>Ārsti</a:t>
              </a:r>
            </a:p>
          </p:txBody>
        </p:sp>
        <p:pic>
          <p:nvPicPr>
            <p:cNvPr id="5" name="Picture 4">
              <a:extLst>
                <a:ext uri="{FF2B5EF4-FFF2-40B4-BE49-F238E27FC236}">
                  <a16:creationId xmlns:a16="http://schemas.microsoft.com/office/drawing/2014/main" id="{9ACFAAE0-694B-4C36-8577-EBB84E9629BD}"/>
                </a:ext>
              </a:extLst>
            </p:cNvPr>
            <p:cNvPicPr>
              <a:picLocks noChangeAspect="1"/>
            </p:cNvPicPr>
            <p:nvPr/>
          </p:nvPicPr>
          <p:blipFill>
            <a:blip r:embed="rId2"/>
            <a:srcRect/>
            <a:stretch/>
          </p:blipFill>
          <p:spPr>
            <a:xfrm>
              <a:off x="843094" y="2032030"/>
              <a:ext cx="805343" cy="855885"/>
            </a:xfrm>
            <a:prstGeom prst="rect">
              <a:avLst/>
            </a:prstGeom>
          </p:spPr>
        </p:pic>
        <p:sp>
          <p:nvSpPr>
            <p:cNvPr id="8" name="TextBox 7">
              <a:extLst>
                <a:ext uri="{FF2B5EF4-FFF2-40B4-BE49-F238E27FC236}">
                  <a16:creationId xmlns:a16="http://schemas.microsoft.com/office/drawing/2014/main" id="{768B5972-CF04-4260-B054-17B3BF84D64E}"/>
                </a:ext>
              </a:extLst>
            </p:cNvPr>
            <p:cNvSpPr txBox="1"/>
            <p:nvPr/>
          </p:nvSpPr>
          <p:spPr>
            <a:xfrm>
              <a:off x="2606601" y="2479986"/>
              <a:ext cx="2667583" cy="646331"/>
            </a:xfrm>
            <a:prstGeom prst="rect">
              <a:avLst/>
            </a:prstGeom>
            <a:noFill/>
          </p:spPr>
          <p:txBody>
            <a:bodyPr wrap="square" rtlCol="0">
              <a:spAutoFit/>
            </a:bodyPr>
            <a:lstStyle/>
            <a:p>
              <a:r>
                <a:rPr lang="lv-LV" dirty="0"/>
                <a:t>+265 EUR (+10,4%) ik gadu </a:t>
              </a:r>
            </a:p>
          </p:txBody>
        </p:sp>
        <p:sp>
          <p:nvSpPr>
            <p:cNvPr id="9" name="TextBox 8">
              <a:extLst>
                <a:ext uri="{FF2B5EF4-FFF2-40B4-BE49-F238E27FC236}">
                  <a16:creationId xmlns:a16="http://schemas.microsoft.com/office/drawing/2014/main" id="{4945C60D-BA77-4ABE-8978-73C23C2DEF9B}"/>
                </a:ext>
              </a:extLst>
            </p:cNvPr>
            <p:cNvSpPr txBox="1"/>
            <p:nvPr/>
          </p:nvSpPr>
          <p:spPr>
            <a:xfrm>
              <a:off x="3530660" y="1949815"/>
              <a:ext cx="843093" cy="369332"/>
            </a:xfrm>
            <a:prstGeom prst="rect">
              <a:avLst/>
            </a:prstGeom>
            <a:noFill/>
          </p:spPr>
          <p:txBody>
            <a:bodyPr wrap="square" rtlCol="0">
              <a:spAutoFit/>
            </a:bodyPr>
            <a:lstStyle/>
            <a:p>
              <a:r>
                <a:rPr lang="lv-LV" i="1" dirty="0"/>
                <a:t>2022</a:t>
              </a:r>
            </a:p>
          </p:txBody>
        </p:sp>
        <p:sp>
          <p:nvSpPr>
            <p:cNvPr id="12" name="TextBox 11">
              <a:extLst>
                <a:ext uri="{FF2B5EF4-FFF2-40B4-BE49-F238E27FC236}">
                  <a16:creationId xmlns:a16="http://schemas.microsoft.com/office/drawing/2014/main" id="{E1A5E095-587D-4677-A7A2-6B56E08E2065}"/>
                </a:ext>
              </a:extLst>
            </p:cNvPr>
            <p:cNvSpPr txBox="1"/>
            <p:nvPr/>
          </p:nvSpPr>
          <p:spPr>
            <a:xfrm>
              <a:off x="7838694" y="1959152"/>
              <a:ext cx="1113639" cy="369332"/>
            </a:xfrm>
            <a:prstGeom prst="rect">
              <a:avLst/>
            </a:prstGeom>
            <a:noFill/>
          </p:spPr>
          <p:txBody>
            <a:bodyPr wrap="square" rtlCol="0">
              <a:spAutoFit/>
            </a:bodyPr>
            <a:lstStyle/>
            <a:p>
              <a:r>
                <a:rPr lang="lv-LV" i="1" dirty="0"/>
                <a:t>2025</a:t>
              </a:r>
            </a:p>
          </p:txBody>
        </p:sp>
        <p:sp>
          <p:nvSpPr>
            <p:cNvPr id="14" name="Arrow: Right 13">
              <a:extLst>
                <a:ext uri="{FF2B5EF4-FFF2-40B4-BE49-F238E27FC236}">
                  <a16:creationId xmlns:a16="http://schemas.microsoft.com/office/drawing/2014/main" id="{42E9BA7B-F0F2-45B2-9CF3-F22AA6064C6E}"/>
                </a:ext>
              </a:extLst>
            </p:cNvPr>
            <p:cNvSpPr/>
            <p:nvPr/>
          </p:nvSpPr>
          <p:spPr>
            <a:xfrm>
              <a:off x="4429388" y="2047235"/>
              <a:ext cx="3241296" cy="157294"/>
            </a:xfrm>
            <a:prstGeom prst="right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pic>
          <p:nvPicPr>
            <p:cNvPr id="16" name="Picture 15">
              <a:extLst>
                <a:ext uri="{FF2B5EF4-FFF2-40B4-BE49-F238E27FC236}">
                  <a16:creationId xmlns:a16="http://schemas.microsoft.com/office/drawing/2014/main" id="{102FDCB4-CEFC-4DB2-A2D6-81ACCCE4B4DB}"/>
                </a:ext>
              </a:extLst>
            </p:cNvPr>
            <p:cNvPicPr>
              <a:picLocks noChangeAspect="1"/>
            </p:cNvPicPr>
            <p:nvPr/>
          </p:nvPicPr>
          <p:blipFill>
            <a:blip r:embed="rId3"/>
            <a:srcRect/>
            <a:stretch/>
          </p:blipFill>
          <p:spPr>
            <a:xfrm>
              <a:off x="776172" y="3105999"/>
              <a:ext cx="939186" cy="707669"/>
            </a:xfrm>
            <a:prstGeom prst="rect">
              <a:avLst/>
            </a:prstGeom>
          </p:spPr>
        </p:pic>
        <p:sp>
          <p:nvSpPr>
            <p:cNvPr id="18" name="TextBox 17">
              <a:extLst>
                <a:ext uri="{FF2B5EF4-FFF2-40B4-BE49-F238E27FC236}">
                  <a16:creationId xmlns:a16="http://schemas.microsoft.com/office/drawing/2014/main" id="{81865753-3CCB-4C64-8B06-0E94FC25FF78}"/>
                </a:ext>
              </a:extLst>
            </p:cNvPr>
            <p:cNvSpPr txBox="1"/>
            <p:nvPr/>
          </p:nvSpPr>
          <p:spPr>
            <a:xfrm>
              <a:off x="2617366" y="3503977"/>
              <a:ext cx="2529281" cy="369332"/>
            </a:xfrm>
            <a:prstGeom prst="rect">
              <a:avLst/>
            </a:prstGeom>
            <a:noFill/>
          </p:spPr>
          <p:txBody>
            <a:bodyPr wrap="square" rtlCol="0">
              <a:spAutoFit/>
            </a:bodyPr>
            <a:lstStyle/>
            <a:p>
              <a:r>
                <a:rPr lang="lv-LV" dirty="0"/>
                <a:t>+172 EUR (+12%) ik gadu</a:t>
              </a:r>
            </a:p>
          </p:txBody>
        </p:sp>
        <p:sp>
          <p:nvSpPr>
            <p:cNvPr id="19" name="TextBox 18">
              <a:extLst>
                <a:ext uri="{FF2B5EF4-FFF2-40B4-BE49-F238E27FC236}">
                  <a16:creationId xmlns:a16="http://schemas.microsoft.com/office/drawing/2014/main" id="{3F1E9F2C-342D-4F0E-9AE0-485E44F3B8AB}"/>
                </a:ext>
              </a:extLst>
            </p:cNvPr>
            <p:cNvSpPr txBox="1"/>
            <p:nvPr/>
          </p:nvSpPr>
          <p:spPr>
            <a:xfrm>
              <a:off x="7583973" y="3467419"/>
              <a:ext cx="1428227" cy="369332"/>
            </a:xfrm>
            <a:prstGeom prst="rect">
              <a:avLst/>
            </a:prstGeom>
            <a:noFill/>
          </p:spPr>
          <p:txBody>
            <a:bodyPr wrap="square" rtlCol="0">
              <a:spAutoFit/>
            </a:bodyPr>
            <a:lstStyle/>
            <a:p>
              <a:r>
                <a:rPr lang="lv-LV" dirty="0"/>
                <a:t>2 132 </a:t>
              </a:r>
              <a:r>
                <a:rPr lang="lv-LV" i="1" dirty="0"/>
                <a:t>EUR </a:t>
              </a:r>
            </a:p>
          </p:txBody>
        </p:sp>
        <p:pic>
          <p:nvPicPr>
            <p:cNvPr id="21" name="Picture 20">
              <a:extLst>
                <a:ext uri="{FF2B5EF4-FFF2-40B4-BE49-F238E27FC236}">
                  <a16:creationId xmlns:a16="http://schemas.microsoft.com/office/drawing/2014/main" id="{5D1B0D57-D2AE-431D-B7CD-34C4FB0AA809}"/>
                </a:ext>
              </a:extLst>
            </p:cNvPr>
            <p:cNvPicPr>
              <a:picLocks noChangeAspect="1"/>
            </p:cNvPicPr>
            <p:nvPr/>
          </p:nvPicPr>
          <p:blipFill>
            <a:blip r:embed="rId3"/>
            <a:srcRect/>
            <a:stretch/>
          </p:blipFill>
          <p:spPr>
            <a:xfrm>
              <a:off x="776172" y="4161260"/>
              <a:ext cx="939186" cy="707669"/>
            </a:xfrm>
            <a:prstGeom prst="rect">
              <a:avLst/>
            </a:prstGeom>
          </p:spPr>
        </p:pic>
        <p:sp>
          <p:nvSpPr>
            <p:cNvPr id="24" name="TextBox 23">
              <a:extLst>
                <a:ext uri="{FF2B5EF4-FFF2-40B4-BE49-F238E27FC236}">
                  <a16:creationId xmlns:a16="http://schemas.microsoft.com/office/drawing/2014/main" id="{E2A79DA6-186B-44CB-8424-B059A6DB86ED}"/>
                </a:ext>
              </a:extLst>
            </p:cNvPr>
            <p:cNvSpPr txBox="1"/>
            <p:nvPr/>
          </p:nvSpPr>
          <p:spPr>
            <a:xfrm>
              <a:off x="2617366" y="4481859"/>
              <a:ext cx="2529281" cy="553998"/>
            </a:xfrm>
            <a:prstGeom prst="rect">
              <a:avLst/>
            </a:prstGeom>
            <a:noFill/>
          </p:spPr>
          <p:txBody>
            <a:bodyPr wrap="square" rtlCol="0">
              <a:spAutoFit/>
            </a:bodyPr>
            <a:lstStyle/>
            <a:p>
              <a:r>
                <a:rPr lang="lv-LV" dirty="0"/>
                <a:t>+24 EUR (+2,4%) ik gadu </a:t>
              </a:r>
              <a:r>
                <a:rPr lang="lv-LV" sz="1200" dirty="0"/>
                <a:t>sākot ar 2024.gadu</a:t>
              </a:r>
            </a:p>
          </p:txBody>
        </p:sp>
        <p:sp>
          <p:nvSpPr>
            <p:cNvPr id="25" name="TextBox 24">
              <a:extLst>
                <a:ext uri="{FF2B5EF4-FFF2-40B4-BE49-F238E27FC236}">
                  <a16:creationId xmlns:a16="http://schemas.microsoft.com/office/drawing/2014/main" id="{DB3EA245-4C9F-4419-83CF-4BE36AD264D2}"/>
                </a:ext>
              </a:extLst>
            </p:cNvPr>
            <p:cNvSpPr txBox="1"/>
            <p:nvPr/>
          </p:nvSpPr>
          <p:spPr>
            <a:xfrm>
              <a:off x="7583973" y="4695804"/>
              <a:ext cx="1428227" cy="369332"/>
            </a:xfrm>
            <a:prstGeom prst="rect">
              <a:avLst/>
            </a:prstGeom>
            <a:noFill/>
          </p:spPr>
          <p:txBody>
            <a:bodyPr wrap="square" rtlCol="0">
              <a:spAutoFit/>
            </a:bodyPr>
            <a:lstStyle/>
            <a:p>
              <a:r>
                <a:rPr lang="lv-LV" dirty="0"/>
                <a:t>1 036 </a:t>
              </a:r>
              <a:r>
                <a:rPr lang="lv-LV" i="1" dirty="0"/>
                <a:t>EUR </a:t>
              </a:r>
            </a:p>
          </p:txBody>
        </p:sp>
        <p:pic>
          <p:nvPicPr>
            <p:cNvPr id="26" name="Picture 25">
              <a:extLst>
                <a:ext uri="{FF2B5EF4-FFF2-40B4-BE49-F238E27FC236}">
                  <a16:creationId xmlns:a16="http://schemas.microsoft.com/office/drawing/2014/main" id="{2D735A0C-709C-4B9A-AB97-E3B562B232C8}"/>
                </a:ext>
              </a:extLst>
            </p:cNvPr>
            <p:cNvPicPr>
              <a:picLocks noChangeAspect="1"/>
            </p:cNvPicPr>
            <p:nvPr/>
          </p:nvPicPr>
          <p:blipFill>
            <a:blip r:embed="rId4"/>
            <a:srcRect/>
            <a:stretch/>
          </p:blipFill>
          <p:spPr>
            <a:xfrm>
              <a:off x="942566" y="5260346"/>
              <a:ext cx="606399" cy="606399"/>
            </a:xfrm>
            <a:prstGeom prst="rect">
              <a:avLst/>
            </a:prstGeom>
          </p:spPr>
        </p:pic>
        <p:sp>
          <p:nvSpPr>
            <p:cNvPr id="27" name="TextBox 26">
              <a:extLst>
                <a:ext uri="{FF2B5EF4-FFF2-40B4-BE49-F238E27FC236}">
                  <a16:creationId xmlns:a16="http://schemas.microsoft.com/office/drawing/2014/main" id="{546650ED-AA1C-44A0-B26E-5418756CE2B7}"/>
                </a:ext>
              </a:extLst>
            </p:cNvPr>
            <p:cNvSpPr txBox="1"/>
            <p:nvPr/>
          </p:nvSpPr>
          <p:spPr>
            <a:xfrm>
              <a:off x="2617366" y="5449284"/>
              <a:ext cx="3869423" cy="369332"/>
            </a:xfrm>
            <a:prstGeom prst="rect">
              <a:avLst/>
            </a:prstGeom>
            <a:noFill/>
          </p:spPr>
          <p:txBody>
            <a:bodyPr wrap="square" rtlCol="0">
              <a:spAutoFit/>
            </a:bodyPr>
            <a:lstStyle/>
            <a:p>
              <a:r>
                <a:rPr lang="lv-LV" b="1" dirty="0"/>
                <a:t>+66 – 80 milj. </a:t>
              </a:r>
              <a:r>
                <a:rPr lang="lv-LV" b="1" i="1" dirty="0"/>
                <a:t>EUR</a:t>
              </a:r>
              <a:r>
                <a:rPr lang="lv-LV" b="1" dirty="0"/>
                <a:t> ik gadu</a:t>
              </a:r>
            </a:p>
          </p:txBody>
        </p:sp>
      </p:grpSp>
    </p:spTree>
    <p:extLst>
      <p:ext uri="{BB962C8B-B14F-4D97-AF65-F5344CB8AC3E}">
        <p14:creationId xmlns:p14="http://schemas.microsoft.com/office/powerpoint/2010/main" val="265688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1975491" y="413850"/>
            <a:ext cx="6485033" cy="464254"/>
          </a:xfrm>
        </p:spPr>
        <p:txBody>
          <a:bodyPr>
            <a:normAutofit/>
          </a:bodyPr>
          <a:lstStyle/>
          <a:p>
            <a:pPr algn="ctr"/>
            <a:r>
              <a:rPr lang="lv-LV" dirty="0">
                <a:latin typeface="+mn-lt"/>
              </a:rPr>
              <a:t>Papildus rezidentu apmācības nodrošināšana</a:t>
            </a:r>
            <a:endParaRPr lang="lv-LV" i="1" dirty="0">
              <a:solidFill>
                <a:srgbClr val="FF0000"/>
              </a:solidFill>
              <a:latin typeface="+mn-lt"/>
            </a:endParaRPr>
          </a:p>
        </p:txBody>
      </p:sp>
      <p:sp>
        <p:nvSpPr>
          <p:cNvPr id="3" name="Content Placeholder 2">
            <a:extLst>
              <a:ext uri="{FF2B5EF4-FFF2-40B4-BE49-F238E27FC236}">
                <a16:creationId xmlns:a16="http://schemas.microsoft.com/office/drawing/2014/main" id="{3C3096AD-3CBB-4D02-B0E5-917ACC906F79}"/>
              </a:ext>
            </a:extLst>
          </p:cNvPr>
          <p:cNvSpPr>
            <a:spLocks noGrp="1"/>
          </p:cNvSpPr>
          <p:nvPr>
            <p:ph idx="1"/>
          </p:nvPr>
        </p:nvSpPr>
        <p:spPr>
          <a:xfrm>
            <a:off x="3248029" y="2281763"/>
            <a:ext cx="5475114" cy="740027"/>
          </a:xfrm>
          <a:solidFill>
            <a:schemeClr val="accent2">
              <a:lumMod val="40000"/>
              <a:lumOff val="60000"/>
            </a:schemeClr>
          </a:solidFill>
        </p:spPr>
        <p:txBody>
          <a:bodyPr>
            <a:noAutofit/>
          </a:bodyPr>
          <a:lstStyle/>
          <a:p>
            <a:pPr marL="0" indent="0">
              <a:buNone/>
            </a:pPr>
            <a:r>
              <a:rPr lang="lv-LV" sz="1600" dirty="0">
                <a:latin typeface="+mn-lt"/>
              </a:rPr>
              <a:t>Nodrošināt specialitāšu ārstu sagatavošanu darbam valsts veselības aprūpes iestādēs, uzlabojot veselības aprūpes pakalpojumu pieejamību, tajā skaitā reģionos.</a:t>
            </a:r>
          </a:p>
        </p:txBody>
      </p:sp>
      <p:sp>
        <p:nvSpPr>
          <p:cNvPr id="17" name="Arrow: Right 16">
            <a:extLst>
              <a:ext uri="{FF2B5EF4-FFF2-40B4-BE49-F238E27FC236}">
                <a16:creationId xmlns:a16="http://schemas.microsoft.com/office/drawing/2014/main" id="{35C3A700-90AA-4CBB-994B-650FF761BAB0}"/>
              </a:ext>
            </a:extLst>
          </p:cNvPr>
          <p:cNvSpPr/>
          <p:nvPr/>
        </p:nvSpPr>
        <p:spPr>
          <a:xfrm>
            <a:off x="2266952" y="3602976"/>
            <a:ext cx="895350" cy="265959"/>
          </a:xfrm>
          <a:prstGeom prst="rightArrow">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26" name="TextBox 25">
            <a:extLst>
              <a:ext uri="{FF2B5EF4-FFF2-40B4-BE49-F238E27FC236}">
                <a16:creationId xmlns:a16="http://schemas.microsoft.com/office/drawing/2014/main" id="{6DA2F431-4AD1-45D8-A13E-09995E327F12}"/>
              </a:ext>
            </a:extLst>
          </p:cNvPr>
          <p:cNvSpPr txBox="1"/>
          <p:nvPr/>
        </p:nvSpPr>
        <p:spPr>
          <a:xfrm>
            <a:off x="637220" y="2245629"/>
            <a:ext cx="1799782" cy="300082"/>
          </a:xfrm>
          <a:prstGeom prst="rect">
            <a:avLst/>
          </a:prstGeom>
          <a:noFill/>
        </p:spPr>
        <p:txBody>
          <a:bodyPr wrap="square" rtlCol="0">
            <a:spAutoFit/>
          </a:bodyPr>
          <a:lstStyle/>
          <a:p>
            <a:endParaRPr lang="lv-LV" sz="1350" dirty="0"/>
          </a:p>
        </p:txBody>
      </p:sp>
      <p:sp>
        <p:nvSpPr>
          <p:cNvPr id="4" name="TextBox 3">
            <a:extLst>
              <a:ext uri="{FF2B5EF4-FFF2-40B4-BE49-F238E27FC236}">
                <a16:creationId xmlns:a16="http://schemas.microsoft.com/office/drawing/2014/main" id="{4AEE2E7F-961D-4DA7-AFD5-F1CE1374D1E4}"/>
              </a:ext>
            </a:extLst>
          </p:cNvPr>
          <p:cNvSpPr txBox="1"/>
          <p:nvPr/>
        </p:nvSpPr>
        <p:spPr>
          <a:xfrm>
            <a:off x="608646" y="1558582"/>
            <a:ext cx="8114497" cy="600164"/>
          </a:xfrm>
          <a:prstGeom prst="rect">
            <a:avLst/>
          </a:prstGeom>
          <a:solidFill>
            <a:schemeClr val="accent4">
              <a:lumMod val="20000"/>
              <a:lumOff val="80000"/>
            </a:schemeClr>
          </a:solidFill>
        </p:spPr>
        <p:txBody>
          <a:bodyPr wrap="square" rtlCol="0">
            <a:spAutoFit/>
          </a:bodyPr>
          <a:lstStyle/>
          <a:p>
            <a:pPr algn="just"/>
            <a:r>
              <a:rPr lang="lv-LV" sz="1650" dirty="0">
                <a:latin typeface="Calibri" panose="020F0502020204030204" pitchFamily="34" charset="0"/>
                <a:ea typeface="Calibri" panose="020F0502020204030204" pitchFamily="34" charset="0"/>
              </a:rPr>
              <a:t>Uzņemšana valsts budžeta finansētās 250 rezidentūras vietās katru gadu (šobrīd 220, papildus 30 vietas)</a:t>
            </a:r>
            <a:endParaRPr lang="lv-LV" sz="1650" dirty="0"/>
          </a:p>
        </p:txBody>
      </p:sp>
      <p:sp>
        <p:nvSpPr>
          <p:cNvPr id="12" name="TextBox 11">
            <a:extLst>
              <a:ext uri="{FF2B5EF4-FFF2-40B4-BE49-F238E27FC236}">
                <a16:creationId xmlns:a16="http://schemas.microsoft.com/office/drawing/2014/main" id="{FCE4854E-311C-4C8D-950F-0FE7F3BEA399}"/>
              </a:ext>
            </a:extLst>
          </p:cNvPr>
          <p:cNvSpPr txBox="1"/>
          <p:nvPr/>
        </p:nvSpPr>
        <p:spPr>
          <a:xfrm>
            <a:off x="608645" y="3371050"/>
            <a:ext cx="1572581" cy="646331"/>
          </a:xfrm>
          <a:prstGeom prst="rect">
            <a:avLst/>
          </a:prstGeom>
          <a:noFill/>
          <a:ln>
            <a:solidFill>
              <a:schemeClr val="tx1"/>
            </a:solidFill>
          </a:ln>
        </p:spPr>
        <p:txBody>
          <a:bodyPr wrap="square" rtlCol="0">
            <a:spAutoFit/>
          </a:bodyPr>
          <a:lstStyle/>
          <a:p>
            <a:pPr algn="ctr"/>
            <a:r>
              <a:rPr lang="lv-LV" b="1" dirty="0"/>
              <a:t>Sasniedzamie MĒRĶI</a:t>
            </a:r>
          </a:p>
        </p:txBody>
      </p:sp>
      <p:sp>
        <p:nvSpPr>
          <p:cNvPr id="21" name="Content Placeholder 2">
            <a:extLst>
              <a:ext uri="{FF2B5EF4-FFF2-40B4-BE49-F238E27FC236}">
                <a16:creationId xmlns:a16="http://schemas.microsoft.com/office/drawing/2014/main" id="{C818FA01-F699-4D17-BE54-CE133CB5BB9C}"/>
              </a:ext>
            </a:extLst>
          </p:cNvPr>
          <p:cNvSpPr txBox="1">
            <a:spLocks/>
          </p:cNvSpPr>
          <p:nvPr/>
        </p:nvSpPr>
        <p:spPr>
          <a:xfrm>
            <a:off x="3248029" y="3173899"/>
            <a:ext cx="5475114" cy="542925"/>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Mazināt ārstu speciālistu trūkumu neatliekamās medicīniskās palīdzības sniegšanai iedzīvotājiem.</a:t>
            </a:r>
          </a:p>
        </p:txBody>
      </p:sp>
      <p:sp>
        <p:nvSpPr>
          <p:cNvPr id="27" name="Content Placeholder 2">
            <a:extLst>
              <a:ext uri="{FF2B5EF4-FFF2-40B4-BE49-F238E27FC236}">
                <a16:creationId xmlns:a16="http://schemas.microsoft.com/office/drawing/2014/main" id="{EAC900DC-3937-484B-B9B9-324A97D57038}"/>
              </a:ext>
            </a:extLst>
          </p:cNvPr>
          <p:cNvSpPr txBox="1">
            <a:spLocks/>
          </p:cNvSpPr>
          <p:nvPr/>
        </p:nvSpPr>
        <p:spPr>
          <a:xfrm>
            <a:off x="3248029" y="3868934"/>
            <a:ext cx="5475114" cy="380999"/>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Nodrošināt paaudžu nomaiņu ārstu specialitātēs.</a:t>
            </a:r>
          </a:p>
        </p:txBody>
      </p:sp>
      <p:sp>
        <p:nvSpPr>
          <p:cNvPr id="28" name="Content Placeholder 2">
            <a:extLst>
              <a:ext uri="{FF2B5EF4-FFF2-40B4-BE49-F238E27FC236}">
                <a16:creationId xmlns:a16="http://schemas.microsoft.com/office/drawing/2014/main" id="{9E8C14D8-6B74-4A28-983F-EE5F3C026E3D}"/>
              </a:ext>
            </a:extLst>
          </p:cNvPr>
          <p:cNvSpPr txBox="1">
            <a:spLocks/>
          </p:cNvSpPr>
          <p:nvPr/>
        </p:nvSpPr>
        <p:spPr>
          <a:xfrm>
            <a:off x="3248029" y="4363658"/>
            <a:ext cx="5475113" cy="581601"/>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Sabalansēt ārstu </a:t>
            </a:r>
            <a:r>
              <a:rPr lang="lv-LV" sz="1600" dirty="0" err="1">
                <a:latin typeface="+mn-lt"/>
              </a:rPr>
              <a:t>pamatstudiju</a:t>
            </a:r>
            <a:r>
              <a:rPr lang="lv-LV" sz="1600" dirty="0">
                <a:latin typeface="+mn-lt"/>
              </a:rPr>
              <a:t> absolventu skaitu ar rezidentūras vietu skaitu (saskaņā ar Valsts kontroles ieteikumu).</a:t>
            </a:r>
          </a:p>
        </p:txBody>
      </p:sp>
      <p:sp>
        <p:nvSpPr>
          <p:cNvPr id="29" name="TextBox 28">
            <a:extLst>
              <a:ext uri="{FF2B5EF4-FFF2-40B4-BE49-F238E27FC236}">
                <a16:creationId xmlns:a16="http://schemas.microsoft.com/office/drawing/2014/main" id="{E81E6601-B3A2-45B7-9546-4B17DF9F0C62}"/>
              </a:ext>
            </a:extLst>
          </p:cNvPr>
          <p:cNvSpPr txBox="1"/>
          <p:nvPr/>
        </p:nvSpPr>
        <p:spPr>
          <a:xfrm>
            <a:off x="608645" y="5333565"/>
            <a:ext cx="1572581" cy="646331"/>
          </a:xfrm>
          <a:prstGeom prst="rect">
            <a:avLst/>
          </a:prstGeom>
          <a:noFill/>
          <a:ln>
            <a:solidFill>
              <a:schemeClr val="tx1"/>
            </a:solidFill>
          </a:ln>
        </p:spPr>
        <p:txBody>
          <a:bodyPr wrap="square" rtlCol="0">
            <a:spAutoFit/>
          </a:bodyPr>
          <a:lstStyle/>
          <a:p>
            <a:pPr algn="ctr"/>
            <a:r>
              <a:rPr lang="lv-LV" b="1" dirty="0"/>
              <a:t>Sasniedzamie RĀDĪTĀJI</a:t>
            </a:r>
          </a:p>
        </p:txBody>
      </p:sp>
      <p:sp>
        <p:nvSpPr>
          <p:cNvPr id="30" name="Arrow: Right 29">
            <a:extLst>
              <a:ext uri="{FF2B5EF4-FFF2-40B4-BE49-F238E27FC236}">
                <a16:creationId xmlns:a16="http://schemas.microsoft.com/office/drawing/2014/main" id="{432EAB35-D246-4F36-AA7C-13955A2D8D22}"/>
              </a:ext>
            </a:extLst>
          </p:cNvPr>
          <p:cNvSpPr/>
          <p:nvPr/>
        </p:nvSpPr>
        <p:spPr>
          <a:xfrm>
            <a:off x="2257429" y="5523750"/>
            <a:ext cx="895350" cy="265959"/>
          </a:xfrm>
          <a:prstGeom prst="rightArrow">
            <a:avLst/>
          </a:prstGeom>
          <a:solidFill>
            <a:schemeClr val="accent1">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31" name="Content Placeholder 2">
            <a:extLst>
              <a:ext uri="{FF2B5EF4-FFF2-40B4-BE49-F238E27FC236}">
                <a16:creationId xmlns:a16="http://schemas.microsoft.com/office/drawing/2014/main" id="{40359F2A-E694-4DD6-9EC1-4A23E736ECC6}"/>
              </a:ext>
            </a:extLst>
          </p:cNvPr>
          <p:cNvSpPr txBox="1">
            <a:spLocks/>
          </p:cNvSpPr>
          <p:nvPr/>
        </p:nvSpPr>
        <p:spPr>
          <a:xfrm>
            <a:off x="3248028" y="5188761"/>
            <a:ext cx="5475114" cy="380999"/>
          </a:xfrm>
          <a:prstGeom prst="rect">
            <a:avLst/>
          </a:prstGeom>
          <a:solidFill>
            <a:schemeClr val="accent1">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Rezidentūras absolventu skaita pieaugums - par 13% gadā</a:t>
            </a:r>
          </a:p>
        </p:txBody>
      </p:sp>
      <p:sp>
        <p:nvSpPr>
          <p:cNvPr id="32" name="Content Placeholder 2">
            <a:extLst>
              <a:ext uri="{FF2B5EF4-FFF2-40B4-BE49-F238E27FC236}">
                <a16:creationId xmlns:a16="http://schemas.microsoft.com/office/drawing/2014/main" id="{7E9A0F7F-9BA9-45DA-BA40-4160381787FE}"/>
              </a:ext>
            </a:extLst>
          </p:cNvPr>
          <p:cNvSpPr txBox="1">
            <a:spLocks/>
          </p:cNvSpPr>
          <p:nvPr/>
        </p:nvSpPr>
        <p:spPr>
          <a:xfrm>
            <a:off x="3248028" y="5721870"/>
            <a:ext cx="5475114" cy="936105"/>
          </a:xfrm>
          <a:prstGeom prst="rect">
            <a:avLst/>
          </a:prstGeom>
          <a:solidFill>
            <a:schemeClr val="accent1">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Veselības aprūpes nozarē strādājošo ārstniecības personu vecuma grupā 25-40 gadiem īpatsvars no kopējā veselības aprūpes nozarē strādājošo ārstniecības personu skaita (%):      no 27,1 (2019) uz 33,8 (2027)</a:t>
            </a:r>
          </a:p>
        </p:txBody>
      </p:sp>
    </p:spTree>
    <p:extLst>
      <p:ext uri="{BB962C8B-B14F-4D97-AF65-F5344CB8AC3E}">
        <p14:creationId xmlns:p14="http://schemas.microsoft.com/office/powerpoint/2010/main" val="2456793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2216448" y="397322"/>
            <a:ext cx="6485033" cy="669478"/>
          </a:xfrm>
        </p:spPr>
        <p:txBody>
          <a:bodyPr>
            <a:normAutofit/>
          </a:bodyPr>
          <a:lstStyle/>
          <a:p>
            <a:pPr algn="ctr"/>
            <a:r>
              <a:rPr lang="lv-LV" dirty="0">
                <a:latin typeface="+mn-lt"/>
              </a:rPr>
              <a:t>Papildus rezidentu apmācības nodrošināšana</a:t>
            </a:r>
            <a:endParaRPr lang="lv-LV" dirty="0">
              <a:solidFill>
                <a:srgbClr val="FF0000"/>
              </a:solidFill>
              <a:latin typeface="+mn-lt"/>
            </a:endParaRPr>
          </a:p>
        </p:txBody>
      </p:sp>
      <p:graphicFrame>
        <p:nvGraphicFramePr>
          <p:cNvPr id="33" name="Diagram 32">
            <a:extLst>
              <a:ext uri="{FF2B5EF4-FFF2-40B4-BE49-F238E27FC236}">
                <a16:creationId xmlns:a16="http://schemas.microsoft.com/office/drawing/2014/main" id="{B889516C-E51C-4399-9399-ADC3811C1BBA}"/>
              </a:ext>
            </a:extLst>
          </p:cNvPr>
          <p:cNvGraphicFramePr/>
          <p:nvPr>
            <p:extLst>
              <p:ext uri="{D42A27DB-BD31-4B8C-83A1-F6EECF244321}">
                <p14:modId xmlns:p14="http://schemas.microsoft.com/office/powerpoint/2010/main" val="2117024895"/>
              </p:ext>
            </p:extLst>
          </p:nvPr>
        </p:nvGraphicFramePr>
        <p:xfrm>
          <a:off x="0" y="1209674"/>
          <a:ext cx="8848725" cy="4038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822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1987848" y="358813"/>
            <a:ext cx="6485033" cy="709478"/>
          </a:xfrm>
        </p:spPr>
        <p:txBody>
          <a:bodyPr>
            <a:normAutofit fontScale="90000"/>
          </a:bodyPr>
          <a:lstStyle/>
          <a:p>
            <a:pPr algn="ctr"/>
            <a:r>
              <a:rPr lang="lv-LV" dirty="0">
                <a:latin typeface="+mn-lt"/>
              </a:rPr>
              <a:t>Izglītības kvalitātes nodrošināšana medicīnas koledžās un māsas profesijas turpmākā attīstība</a:t>
            </a:r>
            <a:endParaRPr lang="lv-LV" i="1" dirty="0">
              <a:solidFill>
                <a:srgbClr val="FF0000"/>
              </a:solidFill>
              <a:latin typeface="+mn-lt"/>
            </a:endParaRPr>
          </a:p>
        </p:txBody>
      </p:sp>
      <p:sp>
        <p:nvSpPr>
          <p:cNvPr id="3" name="Content Placeholder 2">
            <a:extLst>
              <a:ext uri="{FF2B5EF4-FFF2-40B4-BE49-F238E27FC236}">
                <a16:creationId xmlns:a16="http://schemas.microsoft.com/office/drawing/2014/main" id="{3C3096AD-3CBB-4D02-B0E5-917ACC906F79}"/>
              </a:ext>
            </a:extLst>
          </p:cNvPr>
          <p:cNvSpPr>
            <a:spLocks noGrp="1"/>
          </p:cNvSpPr>
          <p:nvPr>
            <p:ph idx="1"/>
          </p:nvPr>
        </p:nvSpPr>
        <p:spPr>
          <a:xfrm>
            <a:off x="3244143" y="2384640"/>
            <a:ext cx="5475114" cy="337238"/>
          </a:xfrm>
          <a:solidFill>
            <a:schemeClr val="accent2">
              <a:lumMod val="40000"/>
              <a:lumOff val="60000"/>
            </a:schemeClr>
          </a:solidFill>
        </p:spPr>
        <p:txBody>
          <a:bodyPr>
            <a:noAutofit/>
          </a:bodyPr>
          <a:lstStyle/>
          <a:p>
            <a:pPr marL="0" indent="0">
              <a:buNone/>
            </a:pPr>
            <a:r>
              <a:rPr lang="lv-LV" sz="1600" dirty="0">
                <a:latin typeface="+mn-lt"/>
              </a:rPr>
              <a:t>Mazināt kritisko māsu trūkumu un veicināt  paaudžu nomaiņu.</a:t>
            </a:r>
          </a:p>
        </p:txBody>
      </p:sp>
      <p:sp>
        <p:nvSpPr>
          <p:cNvPr id="17" name="Arrow: Right 16">
            <a:extLst>
              <a:ext uri="{FF2B5EF4-FFF2-40B4-BE49-F238E27FC236}">
                <a16:creationId xmlns:a16="http://schemas.microsoft.com/office/drawing/2014/main" id="{35C3A700-90AA-4CBB-994B-650FF761BAB0}"/>
              </a:ext>
            </a:extLst>
          </p:cNvPr>
          <p:cNvSpPr/>
          <p:nvPr/>
        </p:nvSpPr>
        <p:spPr>
          <a:xfrm>
            <a:off x="2265009" y="3253312"/>
            <a:ext cx="895350" cy="265959"/>
          </a:xfrm>
          <a:prstGeom prst="rightArrow">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26" name="TextBox 25">
            <a:extLst>
              <a:ext uri="{FF2B5EF4-FFF2-40B4-BE49-F238E27FC236}">
                <a16:creationId xmlns:a16="http://schemas.microsoft.com/office/drawing/2014/main" id="{6DA2F431-4AD1-45D8-A13E-09995E327F12}"/>
              </a:ext>
            </a:extLst>
          </p:cNvPr>
          <p:cNvSpPr txBox="1"/>
          <p:nvPr/>
        </p:nvSpPr>
        <p:spPr>
          <a:xfrm>
            <a:off x="637220" y="2245629"/>
            <a:ext cx="1799782" cy="300082"/>
          </a:xfrm>
          <a:prstGeom prst="rect">
            <a:avLst/>
          </a:prstGeom>
          <a:noFill/>
        </p:spPr>
        <p:txBody>
          <a:bodyPr wrap="square" rtlCol="0">
            <a:spAutoFit/>
          </a:bodyPr>
          <a:lstStyle/>
          <a:p>
            <a:endParaRPr lang="lv-LV" sz="1350" dirty="0"/>
          </a:p>
        </p:txBody>
      </p:sp>
      <p:sp>
        <p:nvSpPr>
          <p:cNvPr id="4" name="TextBox 3">
            <a:extLst>
              <a:ext uri="{FF2B5EF4-FFF2-40B4-BE49-F238E27FC236}">
                <a16:creationId xmlns:a16="http://schemas.microsoft.com/office/drawing/2014/main" id="{4AEE2E7F-961D-4DA7-AFD5-F1CE1374D1E4}"/>
              </a:ext>
            </a:extLst>
          </p:cNvPr>
          <p:cNvSpPr txBox="1"/>
          <p:nvPr/>
        </p:nvSpPr>
        <p:spPr>
          <a:xfrm>
            <a:off x="604760" y="1389278"/>
            <a:ext cx="8114497" cy="854080"/>
          </a:xfrm>
          <a:prstGeom prst="rect">
            <a:avLst/>
          </a:prstGeom>
          <a:solidFill>
            <a:schemeClr val="accent4">
              <a:lumMod val="20000"/>
              <a:lumOff val="80000"/>
            </a:schemeClr>
          </a:solidFill>
        </p:spPr>
        <p:txBody>
          <a:bodyPr wrap="square" rtlCol="0">
            <a:spAutoFit/>
          </a:bodyPr>
          <a:lstStyle/>
          <a:p>
            <a:pPr algn="just"/>
            <a:r>
              <a:rPr lang="lv-LV" sz="1650" dirty="0">
                <a:latin typeface="Calibri" panose="020F0502020204030204" pitchFamily="34" charset="0"/>
                <a:ea typeface="Calibri" panose="020F0502020204030204" pitchFamily="34" charset="0"/>
              </a:rPr>
              <a:t>Optimālā studiju koeficienta nodrošināšana </a:t>
            </a:r>
            <a:r>
              <a:rPr lang="lv-LV" sz="1650" dirty="0" err="1">
                <a:latin typeface="Calibri" panose="020F0502020204030204" pitchFamily="34" charset="0"/>
                <a:ea typeface="Calibri" panose="020F0502020204030204" pitchFamily="34" charset="0"/>
              </a:rPr>
              <a:t>māszinību</a:t>
            </a:r>
            <a:r>
              <a:rPr lang="lv-LV" sz="1650" dirty="0">
                <a:latin typeface="Calibri" panose="020F0502020204030204" pitchFamily="34" charset="0"/>
                <a:ea typeface="Calibri" panose="020F0502020204030204" pitchFamily="34" charset="0"/>
              </a:rPr>
              <a:t> studiju programmām un izglītības programmas “</a:t>
            </a:r>
            <a:r>
              <a:rPr lang="lv-LV" sz="1650" dirty="0" err="1">
                <a:latin typeface="Calibri" panose="020F0502020204030204" pitchFamily="34" charset="0"/>
                <a:ea typeface="Calibri" panose="020F0502020204030204" pitchFamily="34" charset="0"/>
              </a:rPr>
              <a:t>Māszinības</a:t>
            </a:r>
            <a:r>
              <a:rPr lang="lv-LV" sz="1650" dirty="0">
                <a:latin typeface="Calibri" panose="020F0502020204030204" pitchFamily="34" charset="0"/>
                <a:ea typeface="Calibri" panose="020F0502020204030204" pitchFamily="34" charset="0"/>
              </a:rPr>
              <a:t>” pāreja no koledžu izglītības (3 gadi) uz augstākās izglītības pakāpi, nodrošinot finansējumu  4.studiju gadam.</a:t>
            </a:r>
            <a:endParaRPr lang="lv-LV" sz="1650" dirty="0"/>
          </a:p>
        </p:txBody>
      </p:sp>
      <p:sp>
        <p:nvSpPr>
          <p:cNvPr id="12" name="TextBox 11">
            <a:extLst>
              <a:ext uri="{FF2B5EF4-FFF2-40B4-BE49-F238E27FC236}">
                <a16:creationId xmlns:a16="http://schemas.microsoft.com/office/drawing/2014/main" id="{FCE4854E-311C-4C8D-950F-0FE7F3BEA399}"/>
              </a:ext>
            </a:extLst>
          </p:cNvPr>
          <p:cNvSpPr txBox="1"/>
          <p:nvPr/>
        </p:nvSpPr>
        <p:spPr>
          <a:xfrm>
            <a:off x="637220" y="3086046"/>
            <a:ext cx="1572581" cy="646331"/>
          </a:xfrm>
          <a:prstGeom prst="rect">
            <a:avLst/>
          </a:prstGeom>
          <a:noFill/>
          <a:ln>
            <a:solidFill>
              <a:schemeClr val="tx1"/>
            </a:solidFill>
          </a:ln>
        </p:spPr>
        <p:txBody>
          <a:bodyPr wrap="square" rtlCol="0">
            <a:spAutoFit/>
          </a:bodyPr>
          <a:lstStyle/>
          <a:p>
            <a:pPr algn="ctr"/>
            <a:r>
              <a:rPr lang="lv-LV" b="1" dirty="0"/>
              <a:t>Sasniedzamie MĒRĶI</a:t>
            </a:r>
          </a:p>
        </p:txBody>
      </p:sp>
      <p:sp>
        <p:nvSpPr>
          <p:cNvPr id="21" name="Content Placeholder 2">
            <a:extLst>
              <a:ext uri="{FF2B5EF4-FFF2-40B4-BE49-F238E27FC236}">
                <a16:creationId xmlns:a16="http://schemas.microsoft.com/office/drawing/2014/main" id="{C818FA01-F699-4D17-BE54-CE133CB5BB9C}"/>
              </a:ext>
            </a:extLst>
          </p:cNvPr>
          <p:cNvSpPr txBox="1">
            <a:spLocks/>
          </p:cNvSpPr>
          <p:nvPr/>
        </p:nvSpPr>
        <p:spPr>
          <a:xfrm>
            <a:off x="3244143" y="2814516"/>
            <a:ext cx="5475114" cy="936105"/>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Nodrošināt universālas kompetences māsai,  profesijā iekļaujot  ambulatoro, ķirurģisko, </a:t>
            </a:r>
            <a:r>
              <a:rPr lang="lv-LV" sz="1600" dirty="0" err="1">
                <a:latin typeface="+mn-lt"/>
              </a:rPr>
              <a:t>terapetisiko</a:t>
            </a:r>
            <a:r>
              <a:rPr lang="lv-LV" sz="1600" dirty="0">
                <a:latin typeface="+mn-lt"/>
              </a:rPr>
              <a:t> kompetenci, kas iepriekš katra bija jāapgūst atsevišķās  izglītības programmās un katrā specialitātē jāiegūst sertifikāts. </a:t>
            </a:r>
          </a:p>
        </p:txBody>
      </p:sp>
      <p:sp>
        <p:nvSpPr>
          <p:cNvPr id="27" name="Content Placeholder 2">
            <a:extLst>
              <a:ext uri="{FF2B5EF4-FFF2-40B4-BE49-F238E27FC236}">
                <a16:creationId xmlns:a16="http://schemas.microsoft.com/office/drawing/2014/main" id="{EAC900DC-3937-484B-B9B9-324A97D57038}"/>
              </a:ext>
            </a:extLst>
          </p:cNvPr>
          <p:cNvSpPr txBox="1">
            <a:spLocks/>
          </p:cNvSpPr>
          <p:nvPr/>
        </p:nvSpPr>
        <p:spPr>
          <a:xfrm>
            <a:off x="3244143" y="3850665"/>
            <a:ext cx="5475114" cy="498756"/>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Māsu izglītības kvalitātes nodrošināšana -  kompetenču un praktisko iemaņu apjoma palielināšana studiju procesā</a:t>
            </a:r>
          </a:p>
        </p:txBody>
      </p:sp>
      <p:sp>
        <p:nvSpPr>
          <p:cNvPr id="29" name="TextBox 28">
            <a:extLst>
              <a:ext uri="{FF2B5EF4-FFF2-40B4-BE49-F238E27FC236}">
                <a16:creationId xmlns:a16="http://schemas.microsoft.com/office/drawing/2014/main" id="{E81E6601-B3A2-45B7-9546-4B17DF9F0C62}"/>
              </a:ext>
            </a:extLst>
          </p:cNvPr>
          <p:cNvSpPr txBox="1"/>
          <p:nvPr/>
        </p:nvSpPr>
        <p:spPr>
          <a:xfrm>
            <a:off x="637219" y="5251781"/>
            <a:ext cx="1572581" cy="646331"/>
          </a:xfrm>
          <a:prstGeom prst="rect">
            <a:avLst/>
          </a:prstGeom>
          <a:noFill/>
          <a:ln>
            <a:solidFill>
              <a:schemeClr val="tx1"/>
            </a:solidFill>
          </a:ln>
        </p:spPr>
        <p:txBody>
          <a:bodyPr wrap="square" rtlCol="0">
            <a:spAutoFit/>
          </a:bodyPr>
          <a:lstStyle/>
          <a:p>
            <a:pPr algn="ctr"/>
            <a:r>
              <a:rPr lang="lv-LV" b="1" dirty="0"/>
              <a:t>Sasniedzamie RĀDĪTĀJI</a:t>
            </a:r>
          </a:p>
        </p:txBody>
      </p:sp>
      <p:sp>
        <p:nvSpPr>
          <p:cNvPr id="30" name="Arrow: Right 29">
            <a:extLst>
              <a:ext uri="{FF2B5EF4-FFF2-40B4-BE49-F238E27FC236}">
                <a16:creationId xmlns:a16="http://schemas.microsoft.com/office/drawing/2014/main" id="{432EAB35-D246-4F36-AA7C-13955A2D8D22}"/>
              </a:ext>
            </a:extLst>
          </p:cNvPr>
          <p:cNvSpPr/>
          <p:nvPr/>
        </p:nvSpPr>
        <p:spPr>
          <a:xfrm>
            <a:off x="2265009" y="5468722"/>
            <a:ext cx="895350" cy="265959"/>
          </a:xfrm>
          <a:prstGeom prst="rightArrow">
            <a:avLst/>
          </a:prstGeom>
          <a:solidFill>
            <a:schemeClr val="accent1">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31" name="Content Placeholder 2">
            <a:extLst>
              <a:ext uri="{FF2B5EF4-FFF2-40B4-BE49-F238E27FC236}">
                <a16:creationId xmlns:a16="http://schemas.microsoft.com/office/drawing/2014/main" id="{40359F2A-E694-4DD6-9EC1-4A23E736ECC6}"/>
              </a:ext>
            </a:extLst>
          </p:cNvPr>
          <p:cNvSpPr txBox="1">
            <a:spLocks/>
          </p:cNvSpPr>
          <p:nvPr/>
        </p:nvSpPr>
        <p:spPr>
          <a:xfrm>
            <a:off x="3244143" y="4467475"/>
            <a:ext cx="5475114" cy="380999"/>
          </a:xfrm>
          <a:prstGeom prst="rect">
            <a:avLst/>
          </a:prstGeom>
          <a:solidFill>
            <a:schemeClr val="accent1">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Ik gadu ne mazāk kā 662 </a:t>
            </a:r>
            <a:r>
              <a:rPr lang="lv-LV" sz="1600" dirty="0" err="1">
                <a:latin typeface="+mn-lt"/>
              </a:rPr>
              <a:t>studju</a:t>
            </a:r>
            <a:r>
              <a:rPr lang="lv-LV" sz="1600" dirty="0">
                <a:latin typeface="+mn-lt"/>
              </a:rPr>
              <a:t> vietas (uzņemšana)</a:t>
            </a:r>
          </a:p>
        </p:txBody>
      </p:sp>
      <p:sp>
        <p:nvSpPr>
          <p:cNvPr id="32" name="Content Placeholder 2">
            <a:extLst>
              <a:ext uri="{FF2B5EF4-FFF2-40B4-BE49-F238E27FC236}">
                <a16:creationId xmlns:a16="http://schemas.microsoft.com/office/drawing/2014/main" id="{7E9A0F7F-9BA9-45DA-BA40-4160381787FE}"/>
              </a:ext>
            </a:extLst>
          </p:cNvPr>
          <p:cNvSpPr txBox="1">
            <a:spLocks/>
          </p:cNvSpPr>
          <p:nvPr/>
        </p:nvSpPr>
        <p:spPr>
          <a:xfrm>
            <a:off x="3244143" y="4979813"/>
            <a:ext cx="5475114" cy="543937"/>
          </a:xfrm>
          <a:prstGeom prst="rect">
            <a:avLst/>
          </a:prstGeom>
          <a:solidFill>
            <a:schemeClr val="accent1">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100% finansējums pēc optimāliem koeficientiem 2022.gadā RSU, LU, DU.</a:t>
            </a:r>
          </a:p>
        </p:txBody>
      </p:sp>
      <p:sp>
        <p:nvSpPr>
          <p:cNvPr id="15" name="Content Placeholder 2">
            <a:extLst>
              <a:ext uri="{FF2B5EF4-FFF2-40B4-BE49-F238E27FC236}">
                <a16:creationId xmlns:a16="http://schemas.microsoft.com/office/drawing/2014/main" id="{991097BD-1D93-4C93-BF03-A2407C398D96}"/>
              </a:ext>
            </a:extLst>
          </p:cNvPr>
          <p:cNvSpPr txBox="1">
            <a:spLocks/>
          </p:cNvSpPr>
          <p:nvPr/>
        </p:nvSpPr>
        <p:spPr>
          <a:xfrm>
            <a:off x="3244143" y="5655089"/>
            <a:ext cx="5475114" cy="543937"/>
          </a:xfrm>
          <a:prstGeom prst="rect">
            <a:avLst/>
          </a:prstGeom>
          <a:solidFill>
            <a:schemeClr val="accent1">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Plānotais Vispārējās aprūpes māsu absolventu skaits 524 (sākot ar 2022./2023 studiju gadu). </a:t>
            </a:r>
          </a:p>
        </p:txBody>
      </p:sp>
      <p:sp>
        <p:nvSpPr>
          <p:cNvPr id="16" name="Content Placeholder 2">
            <a:extLst>
              <a:ext uri="{FF2B5EF4-FFF2-40B4-BE49-F238E27FC236}">
                <a16:creationId xmlns:a16="http://schemas.microsoft.com/office/drawing/2014/main" id="{871F3226-EB11-49E3-9033-51C9AC316E35}"/>
              </a:ext>
            </a:extLst>
          </p:cNvPr>
          <p:cNvSpPr txBox="1">
            <a:spLocks/>
          </p:cNvSpPr>
          <p:nvPr/>
        </p:nvSpPr>
        <p:spPr>
          <a:xfrm>
            <a:off x="3244143" y="6303418"/>
            <a:ext cx="5475114" cy="449807"/>
          </a:xfrm>
          <a:prstGeom prst="rect">
            <a:avLst/>
          </a:prstGeom>
          <a:solidFill>
            <a:schemeClr val="accent1">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Palielināts praktizējošo māsu īpatsvars vecumgrupā līdz 35 gadiem par 5 % gadā.</a:t>
            </a:r>
          </a:p>
        </p:txBody>
      </p:sp>
    </p:spTree>
    <p:extLst>
      <p:ext uri="{BB962C8B-B14F-4D97-AF65-F5344CB8AC3E}">
        <p14:creationId xmlns:p14="http://schemas.microsoft.com/office/powerpoint/2010/main" val="654583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2387898" y="158788"/>
            <a:ext cx="6485033" cy="679412"/>
          </a:xfrm>
        </p:spPr>
        <p:txBody>
          <a:bodyPr>
            <a:normAutofit fontScale="90000"/>
          </a:bodyPr>
          <a:lstStyle/>
          <a:p>
            <a:pPr algn="ctr"/>
            <a:r>
              <a:rPr lang="lv-LV" dirty="0">
                <a:latin typeface="+mn-lt"/>
              </a:rPr>
              <a:t>Izglītības kvalitātes nodrošināšana medicīnas koledžās un māsas profesijas turpmākā attīstība</a:t>
            </a:r>
            <a:endParaRPr lang="lv-LV" dirty="0">
              <a:solidFill>
                <a:srgbClr val="FF0000"/>
              </a:solidFill>
              <a:latin typeface="+mn-lt"/>
            </a:endParaRPr>
          </a:p>
        </p:txBody>
      </p:sp>
      <p:graphicFrame>
        <p:nvGraphicFramePr>
          <p:cNvPr id="33" name="Diagram 32">
            <a:extLst>
              <a:ext uri="{FF2B5EF4-FFF2-40B4-BE49-F238E27FC236}">
                <a16:creationId xmlns:a16="http://schemas.microsoft.com/office/drawing/2014/main" id="{B889516C-E51C-4399-9399-ADC3811C1BBA}"/>
              </a:ext>
            </a:extLst>
          </p:cNvPr>
          <p:cNvGraphicFramePr/>
          <p:nvPr>
            <p:extLst>
              <p:ext uri="{D42A27DB-BD31-4B8C-83A1-F6EECF244321}">
                <p14:modId xmlns:p14="http://schemas.microsoft.com/office/powerpoint/2010/main" val="2212280968"/>
              </p:ext>
            </p:extLst>
          </p:nvPr>
        </p:nvGraphicFramePr>
        <p:xfrm>
          <a:off x="200024" y="990600"/>
          <a:ext cx="8848725" cy="5708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058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86F7C1-EC43-4864-BBD5-15BD737797DB}"/>
              </a:ext>
            </a:extLst>
          </p:cNvPr>
          <p:cNvSpPr>
            <a:spLocks noGrp="1"/>
          </p:cNvSpPr>
          <p:nvPr>
            <p:ph type="title"/>
          </p:nvPr>
        </p:nvSpPr>
        <p:spPr>
          <a:xfrm>
            <a:off x="1870745" y="441044"/>
            <a:ext cx="6737983" cy="1357720"/>
          </a:xfrm>
        </p:spPr>
        <p:txBody>
          <a:bodyPr>
            <a:noAutofit/>
          </a:bodyPr>
          <a:lstStyle/>
          <a:p>
            <a:pPr algn="ctr"/>
            <a:r>
              <a:rPr lang="lv-LV" sz="1600" dirty="0"/>
              <a:t>Veselības ministrijas prioritārie pasākumi 2022.-2024.gadam</a:t>
            </a:r>
            <a:br>
              <a:rPr lang="lv-LV" sz="1600" dirty="0"/>
            </a:br>
            <a:br>
              <a:rPr lang="lv-LV" sz="1600" dirty="0"/>
            </a:br>
            <a:br>
              <a:rPr lang="lv-LV" sz="1600" dirty="0"/>
            </a:br>
            <a:r>
              <a:rPr lang="lv-LV" sz="1600" dirty="0"/>
              <a:t>2</a:t>
            </a:r>
            <a:r>
              <a:rPr lang="lv-LV" sz="1600" dirty="0">
                <a:solidFill>
                  <a:schemeClr val="tx1"/>
                </a:solidFill>
              </a:rPr>
              <a:t>. Prioritātes virziens: Stratēģiskie virzieni </a:t>
            </a:r>
            <a:br>
              <a:rPr lang="lv-LV" sz="1600" dirty="0">
                <a:solidFill>
                  <a:schemeClr val="tx1"/>
                </a:solidFill>
              </a:rPr>
            </a:br>
            <a:endParaRPr lang="lv-LV" sz="1600" i="1" dirty="0"/>
          </a:p>
        </p:txBody>
      </p:sp>
      <p:sp>
        <p:nvSpPr>
          <p:cNvPr id="4" name="Slide Number Placeholder 3">
            <a:extLst>
              <a:ext uri="{FF2B5EF4-FFF2-40B4-BE49-F238E27FC236}">
                <a16:creationId xmlns:a16="http://schemas.microsoft.com/office/drawing/2014/main" id="{4D4B84AC-8EE9-4A18-8635-17426110B122}"/>
              </a:ext>
            </a:extLst>
          </p:cNvPr>
          <p:cNvSpPr>
            <a:spLocks noGrp="1"/>
          </p:cNvSpPr>
          <p:nvPr>
            <p:ph type="sldNum" sz="quarter" idx="12"/>
          </p:nvPr>
        </p:nvSpPr>
        <p:spPr/>
        <p:txBody>
          <a:bodyPr/>
          <a:lstStyle/>
          <a:p>
            <a:fld id="{200423E1-44C6-4E03-9576-413CBCCCE18A}" type="slidenum">
              <a:rPr lang="lv-LV" smtClean="0"/>
              <a:pPr/>
              <a:t>19</a:t>
            </a:fld>
            <a:endParaRPr lang="lv-LV"/>
          </a:p>
        </p:txBody>
      </p:sp>
      <p:graphicFrame>
        <p:nvGraphicFramePr>
          <p:cNvPr id="8" name="Table 7">
            <a:extLst>
              <a:ext uri="{FF2B5EF4-FFF2-40B4-BE49-F238E27FC236}">
                <a16:creationId xmlns:a16="http://schemas.microsoft.com/office/drawing/2014/main" id="{56E7BB28-070B-431A-A013-94349E3A91DD}"/>
              </a:ext>
            </a:extLst>
          </p:cNvPr>
          <p:cNvGraphicFramePr>
            <a:graphicFrameLocks noGrp="1"/>
          </p:cNvGraphicFramePr>
          <p:nvPr>
            <p:extLst>
              <p:ext uri="{D42A27DB-BD31-4B8C-83A1-F6EECF244321}">
                <p14:modId xmlns:p14="http://schemas.microsoft.com/office/powerpoint/2010/main" val="1758573634"/>
              </p:ext>
            </p:extLst>
          </p:nvPr>
        </p:nvGraphicFramePr>
        <p:xfrm>
          <a:off x="586554" y="1961250"/>
          <a:ext cx="8022174" cy="946073"/>
        </p:xfrm>
        <a:graphic>
          <a:graphicData uri="http://schemas.openxmlformats.org/drawingml/2006/table">
            <a:tbl>
              <a:tblPr firstRow="1" bandRow="1">
                <a:tableStyleId>{21E4AEA4-8DFA-4A89-87EB-49C32662AFE0}</a:tableStyleId>
              </a:tblPr>
              <a:tblGrid>
                <a:gridCol w="4795899">
                  <a:extLst>
                    <a:ext uri="{9D8B030D-6E8A-4147-A177-3AD203B41FA5}">
                      <a16:colId xmlns:a16="http://schemas.microsoft.com/office/drawing/2014/main" val="2440708099"/>
                    </a:ext>
                  </a:extLst>
                </a:gridCol>
                <a:gridCol w="1025553">
                  <a:extLst>
                    <a:ext uri="{9D8B030D-6E8A-4147-A177-3AD203B41FA5}">
                      <a16:colId xmlns:a16="http://schemas.microsoft.com/office/drawing/2014/main" val="3931468165"/>
                    </a:ext>
                  </a:extLst>
                </a:gridCol>
                <a:gridCol w="1154903">
                  <a:extLst>
                    <a:ext uri="{9D8B030D-6E8A-4147-A177-3AD203B41FA5}">
                      <a16:colId xmlns:a16="http://schemas.microsoft.com/office/drawing/2014/main" val="3593191681"/>
                    </a:ext>
                  </a:extLst>
                </a:gridCol>
                <a:gridCol w="1045819">
                  <a:extLst>
                    <a:ext uri="{9D8B030D-6E8A-4147-A177-3AD203B41FA5}">
                      <a16:colId xmlns:a16="http://schemas.microsoft.com/office/drawing/2014/main" val="2356939883"/>
                    </a:ext>
                  </a:extLst>
                </a:gridCol>
              </a:tblGrid>
              <a:tr h="484801">
                <a:tc>
                  <a:txBody>
                    <a:bodyPr/>
                    <a:lstStyle/>
                    <a:p>
                      <a:endParaRPr lang="lv-LV"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fontAlgn="ctr"/>
                      <a:r>
                        <a:rPr lang="lv-LV" sz="1600" b="1" u="none" strike="noStrike" dirty="0">
                          <a:solidFill>
                            <a:schemeClr val="tx1"/>
                          </a:solidFill>
                          <a:effectLst/>
                        </a:rPr>
                        <a:t>2022.gads</a:t>
                      </a:r>
                      <a:endParaRPr lang="lv-LV"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lv-LV" sz="1600" b="1" u="none" strike="noStrike" dirty="0">
                          <a:solidFill>
                            <a:schemeClr val="tx1"/>
                          </a:solidFill>
                          <a:effectLst/>
                        </a:rPr>
                        <a:t>2023.gads</a:t>
                      </a:r>
                      <a:endParaRPr lang="lv-LV"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lv-LV" sz="1600" b="1" u="none" strike="noStrike" dirty="0">
                          <a:solidFill>
                            <a:schemeClr val="tx1"/>
                          </a:solidFill>
                          <a:effectLst/>
                        </a:rPr>
                        <a:t>2024.gads</a:t>
                      </a:r>
                      <a:endParaRPr lang="lv-LV"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72719268"/>
                  </a:ext>
                </a:extLst>
              </a:tr>
              <a:tr h="461272">
                <a:tc>
                  <a:txBody>
                    <a:bodyPr/>
                    <a:lstStyle/>
                    <a:p>
                      <a:pPr algn="l" fontAlgn="ctr"/>
                      <a:r>
                        <a:rPr lang="lv-LV" sz="1600" b="1" u="none" kern="1200" noProof="0" dirty="0">
                          <a:solidFill>
                            <a:schemeClr val="tx1"/>
                          </a:solidFill>
                          <a:effectLst/>
                          <a:latin typeface="+mn-lt"/>
                        </a:rPr>
                        <a:t>2. Stratēģiskie virzieni</a:t>
                      </a:r>
                      <a:endParaRPr lang="lv-LV" sz="1600" b="1" i="0" u="none" strike="noStrike" noProof="0" dirty="0">
                        <a:solidFill>
                          <a:schemeClr val="tx1"/>
                        </a:solidFill>
                        <a:effectLst/>
                        <a:latin typeface="+mn-lt"/>
                        <a:cs typeface="Times New Roman" panose="02020603050405020304" pitchFamily="18" charset="0"/>
                      </a:endParaRPr>
                    </a:p>
                  </a:txBody>
                  <a:tcPr marL="9525" marR="9525" marT="9525" marB="0" anchor="ctr"/>
                </a:tc>
                <a:tc>
                  <a:txBody>
                    <a:bodyPr/>
                    <a:lstStyle/>
                    <a:p>
                      <a:pPr algn="ctr" fontAlgn="ctr"/>
                      <a:r>
                        <a:rPr lang="lv-LV" sz="1600" b="1" i="0" u="none" strike="noStrike" dirty="0">
                          <a:solidFill>
                            <a:srgbClr val="000000"/>
                          </a:solidFill>
                          <a:effectLst/>
                          <a:latin typeface="+mn-lt"/>
                        </a:rPr>
                        <a:t>439 682 018</a:t>
                      </a:r>
                      <a:endParaRPr lang="en-US" sz="1600" b="1" i="0" u="none" strike="noStrike" dirty="0">
                        <a:solidFill>
                          <a:srgbClr val="000000"/>
                        </a:solidFill>
                        <a:effectLst/>
                        <a:latin typeface="+mn-lt"/>
                      </a:endParaRPr>
                    </a:p>
                  </a:txBody>
                  <a:tcPr marL="0" marR="0" marT="0" marB="0" anchor="ctr"/>
                </a:tc>
                <a:tc>
                  <a:txBody>
                    <a:bodyPr/>
                    <a:lstStyle/>
                    <a:p>
                      <a:pPr algn="ctr" fontAlgn="ctr"/>
                      <a:r>
                        <a:rPr lang="lv-LV" sz="1600" b="1" i="0" u="none" strike="noStrike" dirty="0">
                          <a:solidFill>
                            <a:srgbClr val="000000"/>
                          </a:solidFill>
                          <a:effectLst/>
                          <a:latin typeface="+mn-lt"/>
                        </a:rPr>
                        <a:t>458 980 029</a:t>
                      </a:r>
                      <a:endParaRPr lang="en-US" sz="1600" b="1" i="0" u="none" strike="noStrike" dirty="0">
                        <a:solidFill>
                          <a:srgbClr val="000000"/>
                        </a:solidFill>
                        <a:effectLst/>
                        <a:latin typeface="+mn-lt"/>
                      </a:endParaRPr>
                    </a:p>
                  </a:txBody>
                  <a:tcPr marL="0" marR="0" marT="0" marB="0" anchor="ctr"/>
                </a:tc>
                <a:tc>
                  <a:txBody>
                    <a:bodyPr/>
                    <a:lstStyle/>
                    <a:p>
                      <a:pPr algn="ctr" fontAlgn="ctr"/>
                      <a:r>
                        <a:rPr lang="lv-LV" sz="1600" b="1" i="0" u="none" strike="noStrike" dirty="0">
                          <a:solidFill>
                            <a:srgbClr val="000000"/>
                          </a:solidFill>
                          <a:effectLst/>
                          <a:latin typeface="+mn-lt"/>
                        </a:rPr>
                        <a:t>485 987 847</a:t>
                      </a:r>
                      <a:endParaRPr lang="en-US" sz="16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925944841"/>
                  </a:ext>
                </a:extLst>
              </a:tr>
            </a:tbl>
          </a:graphicData>
        </a:graphic>
      </p:graphicFrame>
      <p:sp>
        <p:nvSpPr>
          <p:cNvPr id="7" name="TextBox 6">
            <a:extLst>
              <a:ext uri="{FF2B5EF4-FFF2-40B4-BE49-F238E27FC236}">
                <a16:creationId xmlns:a16="http://schemas.microsoft.com/office/drawing/2014/main" id="{5756AF70-23BF-4CDE-9AE4-B98D5FE042C9}"/>
              </a:ext>
            </a:extLst>
          </p:cNvPr>
          <p:cNvSpPr txBox="1"/>
          <p:nvPr/>
        </p:nvSpPr>
        <p:spPr>
          <a:xfrm>
            <a:off x="586555" y="3105835"/>
            <a:ext cx="4744249" cy="3057247"/>
          </a:xfrm>
          <a:prstGeom prst="rect">
            <a:avLst/>
          </a:prstGeom>
          <a:noFill/>
        </p:spPr>
        <p:txBody>
          <a:bodyPr wrap="square">
            <a:spAutoFit/>
          </a:bodyPr>
          <a:lstStyle/>
          <a:p>
            <a:r>
              <a:rPr lang="lv-LV" b="1" dirty="0">
                <a:solidFill>
                  <a:srgbClr val="000000"/>
                </a:solidFill>
              </a:rPr>
              <a:t>Aktuālākie priekšlikumi:</a:t>
            </a:r>
            <a:endParaRPr lang="lv-LV" b="1" i="0" u="none" strike="noStrike" noProof="0" dirty="0">
              <a:solidFill>
                <a:srgbClr val="000000"/>
              </a:solidFill>
              <a:effectLst/>
              <a:latin typeface="+mn-lt"/>
            </a:endParaRPr>
          </a:p>
          <a:p>
            <a:pPr marL="285750" indent="-285750">
              <a:spcBef>
                <a:spcPts val="1600"/>
              </a:spcBef>
              <a:buFont typeface="Wingdings" panose="05000000000000000000" pitchFamily="2" charset="2"/>
              <a:buChar char="Ø"/>
            </a:pPr>
            <a:r>
              <a:rPr lang="lv-LV" sz="1800" b="0" i="0" u="none" strike="noStrike" noProof="0" dirty="0">
                <a:solidFill>
                  <a:srgbClr val="000000"/>
                </a:solidFill>
                <a:effectLst/>
                <a:latin typeface="+mn-lt"/>
              </a:rPr>
              <a:t>Onkoloģijas uzlabošanas plāns 2022.–2024. gadam </a:t>
            </a:r>
          </a:p>
          <a:p>
            <a:pPr marL="285750" indent="-285750">
              <a:spcBef>
                <a:spcPts val="1600"/>
              </a:spcBef>
              <a:buFont typeface="Wingdings" panose="05000000000000000000" pitchFamily="2" charset="2"/>
              <a:buChar char="Ø"/>
            </a:pPr>
            <a:r>
              <a:rPr lang="lv-LV" dirty="0">
                <a:solidFill>
                  <a:srgbClr val="000000"/>
                </a:solidFill>
              </a:rPr>
              <a:t>Tarifu un kompensāciju palielināšana</a:t>
            </a:r>
          </a:p>
          <a:p>
            <a:pPr marL="285750" indent="-285750">
              <a:spcBef>
                <a:spcPts val="1600"/>
              </a:spcBef>
              <a:buFont typeface="Wingdings" panose="05000000000000000000" pitchFamily="2" charset="2"/>
              <a:buChar char="Ø"/>
            </a:pPr>
            <a:r>
              <a:rPr lang="lv-LV" sz="1800" b="0" i="0" u="none" strike="noStrike" noProof="0" dirty="0">
                <a:solidFill>
                  <a:srgbClr val="000000"/>
                </a:solidFill>
                <a:effectLst/>
                <a:latin typeface="+mn-lt"/>
              </a:rPr>
              <a:t>Psihiatrijas atbalsta pasākumi </a:t>
            </a:r>
          </a:p>
          <a:p>
            <a:pPr marL="285750" indent="-285750">
              <a:spcBef>
                <a:spcPts val="1600"/>
              </a:spcBef>
              <a:buFont typeface="Wingdings" panose="05000000000000000000" pitchFamily="2" charset="2"/>
              <a:buChar char="Ø"/>
            </a:pPr>
            <a:r>
              <a:rPr lang="lv-LV" dirty="0">
                <a:solidFill>
                  <a:srgbClr val="000000"/>
                </a:solidFill>
              </a:rPr>
              <a:t>Paliatīvās aprūpes attīstība</a:t>
            </a:r>
          </a:p>
          <a:p>
            <a:pPr marL="285750" indent="-285750">
              <a:spcBef>
                <a:spcPts val="1600"/>
              </a:spcBef>
              <a:buFont typeface="Wingdings" panose="05000000000000000000" pitchFamily="2" charset="2"/>
              <a:buChar char="Ø"/>
            </a:pPr>
            <a:r>
              <a:rPr lang="lv-LV" sz="1800" b="0" i="0" u="none" strike="noStrike" noProof="0" dirty="0">
                <a:solidFill>
                  <a:srgbClr val="000000"/>
                </a:solidFill>
                <a:effectLst/>
                <a:latin typeface="+mn-lt"/>
              </a:rPr>
              <a:t>Atbalsts reto slimību </a:t>
            </a:r>
            <a:r>
              <a:rPr lang="lv-LV" dirty="0">
                <a:solidFill>
                  <a:srgbClr val="000000"/>
                </a:solidFill>
              </a:rPr>
              <a:t>jomā</a:t>
            </a:r>
            <a:r>
              <a:rPr lang="lv-LV" sz="1800" b="0" i="0" u="none" strike="noStrike" noProof="0" dirty="0">
                <a:solidFill>
                  <a:srgbClr val="000000"/>
                </a:solidFill>
                <a:effectLst/>
                <a:latin typeface="+mn-lt"/>
              </a:rPr>
              <a:t>  </a:t>
            </a:r>
            <a:endParaRPr lang="en-US" dirty="0"/>
          </a:p>
        </p:txBody>
      </p:sp>
      <p:sp>
        <p:nvSpPr>
          <p:cNvPr id="24" name="Rectangle 23">
            <a:extLst>
              <a:ext uri="{FF2B5EF4-FFF2-40B4-BE49-F238E27FC236}">
                <a16:creationId xmlns:a16="http://schemas.microsoft.com/office/drawing/2014/main" id="{510F3AFF-DD23-42BC-AAA7-C157CDE6A9A9}"/>
              </a:ext>
            </a:extLst>
          </p:cNvPr>
          <p:cNvSpPr/>
          <p:nvPr/>
        </p:nvSpPr>
        <p:spPr>
          <a:xfrm>
            <a:off x="5399889" y="3752331"/>
            <a:ext cx="1031632" cy="2812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00" dirty="0">
                <a:solidFill>
                  <a:schemeClr val="tx1"/>
                </a:solidFill>
              </a:rPr>
              <a:t>102 558 655</a:t>
            </a:r>
            <a:endParaRPr lang="en-US" sz="1300" dirty="0">
              <a:solidFill>
                <a:schemeClr val="tx1"/>
              </a:solidFill>
            </a:endParaRPr>
          </a:p>
        </p:txBody>
      </p:sp>
      <p:sp>
        <p:nvSpPr>
          <p:cNvPr id="25" name="Rectangle 24">
            <a:extLst>
              <a:ext uri="{FF2B5EF4-FFF2-40B4-BE49-F238E27FC236}">
                <a16:creationId xmlns:a16="http://schemas.microsoft.com/office/drawing/2014/main" id="{516C7E52-4292-4BDA-B990-0122553F6CC2}"/>
              </a:ext>
            </a:extLst>
          </p:cNvPr>
          <p:cNvSpPr/>
          <p:nvPr/>
        </p:nvSpPr>
        <p:spPr>
          <a:xfrm>
            <a:off x="6500605" y="3752331"/>
            <a:ext cx="1031632" cy="2812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00" dirty="0">
                <a:solidFill>
                  <a:schemeClr val="tx1"/>
                </a:solidFill>
              </a:rPr>
              <a:t>127 482 942</a:t>
            </a:r>
            <a:endParaRPr lang="en-US" sz="1300" dirty="0">
              <a:solidFill>
                <a:schemeClr val="tx1"/>
              </a:solidFill>
            </a:endParaRPr>
          </a:p>
        </p:txBody>
      </p:sp>
      <p:sp>
        <p:nvSpPr>
          <p:cNvPr id="26" name="Rectangle 25">
            <a:extLst>
              <a:ext uri="{FF2B5EF4-FFF2-40B4-BE49-F238E27FC236}">
                <a16:creationId xmlns:a16="http://schemas.microsoft.com/office/drawing/2014/main" id="{A1D0DC35-223B-41F0-A631-B204B51A3BB2}"/>
              </a:ext>
            </a:extLst>
          </p:cNvPr>
          <p:cNvSpPr/>
          <p:nvPr/>
        </p:nvSpPr>
        <p:spPr>
          <a:xfrm>
            <a:off x="7601322" y="3752331"/>
            <a:ext cx="1031632" cy="2812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00" dirty="0">
                <a:solidFill>
                  <a:schemeClr val="tx1"/>
                </a:solidFill>
              </a:rPr>
              <a:t>143 867 171</a:t>
            </a:r>
            <a:endParaRPr lang="en-US" sz="1300" dirty="0">
              <a:solidFill>
                <a:schemeClr val="tx1"/>
              </a:solidFill>
            </a:endParaRPr>
          </a:p>
        </p:txBody>
      </p:sp>
      <p:sp>
        <p:nvSpPr>
          <p:cNvPr id="27" name="Rectangle 26">
            <a:extLst>
              <a:ext uri="{FF2B5EF4-FFF2-40B4-BE49-F238E27FC236}">
                <a16:creationId xmlns:a16="http://schemas.microsoft.com/office/drawing/2014/main" id="{9BFF3F40-B509-4FE5-BDE7-46D22F38909B}"/>
              </a:ext>
            </a:extLst>
          </p:cNvPr>
          <p:cNvSpPr/>
          <p:nvPr/>
        </p:nvSpPr>
        <p:spPr>
          <a:xfrm>
            <a:off x="5399890" y="4334109"/>
            <a:ext cx="1031632" cy="2812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00" dirty="0">
                <a:solidFill>
                  <a:schemeClr val="tx1"/>
                </a:solidFill>
              </a:rPr>
              <a:t>146 915 543</a:t>
            </a:r>
            <a:endParaRPr lang="en-US" sz="1300" dirty="0">
              <a:solidFill>
                <a:schemeClr val="tx1"/>
              </a:solidFill>
            </a:endParaRPr>
          </a:p>
        </p:txBody>
      </p:sp>
      <p:sp>
        <p:nvSpPr>
          <p:cNvPr id="28" name="Rectangle 27">
            <a:extLst>
              <a:ext uri="{FF2B5EF4-FFF2-40B4-BE49-F238E27FC236}">
                <a16:creationId xmlns:a16="http://schemas.microsoft.com/office/drawing/2014/main" id="{6918E832-4FD4-4EF2-8004-CCC6DA6E1F10}"/>
              </a:ext>
            </a:extLst>
          </p:cNvPr>
          <p:cNvSpPr/>
          <p:nvPr/>
        </p:nvSpPr>
        <p:spPr>
          <a:xfrm>
            <a:off x="6500606" y="4334109"/>
            <a:ext cx="1031632" cy="2812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00" dirty="0">
                <a:solidFill>
                  <a:schemeClr val="tx1"/>
                </a:solidFill>
              </a:rPr>
              <a:t>157 802 493</a:t>
            </a:r>
            <a:endParaRPr lang="en-US" sz="1300" dirty="0">
              <a:solidFill>
                <a:schemeClr val="tx1"/>
              </a:solidFill>
            </a:endParaRPr>
          </a:p>
        </p:txBody>
      </p:sp>
      <p:sp>
        <p:nvSpPr>
          <p:cNvPr id="29" name="Rectangle 28">
            <a:extLst>
              <a:ext uri="{FF2B5EF4-FFF2-40B4-BE49-F238E27FC236}">
                <a16:creationId xmlns:a16="http://schemas.microsoft.com/office/drawing/2014/main" id="{904DC352-AE72-4DDF-A1DC-8E33A5F79B09}"/>
              </a:ext>
            </a:extLst>
          </p:cNvPr>
          <p:cNvSpPr/>
          <p:nvPr/>
        </p:nvSpPr>
        <p:spPr>
          <a:xfrm>
            <a:off x="7601322" y="4340746"/>
            <a:ext cx="1031632" cy="2812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00" dirty="0">
                <a:solidFill>
                  <a:schemeClr val="tx1"/>
                </a:solidFill>
              </a:rPr>
              <a:t>167 337 322</a:t>
            </a:r>
            <a:endParaRPr lang="en-US" sz="1300" dirty="0">
              <a:solidFill>
                <a:schemeClr val="tx1"/>
              </a:solidFill>
            </a:endParaRPr>
          </a:p>
        </p:txBody>
      </p:sp>
      <p:sp>
        <p:nvSpPr>
          <p:cNvPr id="30" name="Rectangle 29">
            <a:extLst>
              <a:ext uri="{FF2B5EF4-FFF2-40B4-BE49-F238E27FC236}">
                <a16:creationId xmlns:a16="http://schemas.microsoft.com/office/drawing/2014/main" id="{0DA47081-9A07-4069-B1C0-5C966B2C7694}"/>
              </a:ext>
            </a:extLst>
          </p:cNvPr>
          <p:cNvSpPr/>
          <p:nvPr/>
        </p:nvSpPr>
        <p:spPr>
          <a:xfrm>
            <a:off x="5399890" y="4843697"/>
            <a:ext cx="1031632" cy="2812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00" dirty="0">
                <a:solidFill>
                  <a:schemeClr val="tx1"/>
                </a:solidFill>
              </a:rPr>
              <a:t>9 015 211</a:t>
            </a:r>
            <a:endParaRPr lang="en-US" sz="1300" dirty="0">
              <a:solidFill>
                <a:schemeClr val="tx1"/>
              </a:solidFill>
            </a:endParaRPr>
          </a:p>
        </p:txBody>
      </p:sp>
      <p:sp>
        <p:nvSpPr>
          <p:cNvPr id="31" name="Rectangle 30">
            <a:extLst>
              <a:ext uri="{FF2B5EF4-FFF2-40B4-BE49-F238E27FC236}">
                <a16:creationId xmlns:a16="http://schemas.microsoft.com/office/drawing/2014/main" id="{A48196FA-16FC-4DF2-8A79-0414A8AF2F7A}"/>
              </a:ext>
            </a:extLst>
          </p:cNvPr>
          <p:cNvSpPr/>
          <p:nvPr/>
        </p:nvSpPr>
        <p:spPr>
          <a:xfrm>
            <a:off x="6500606" y="4843697"/>
            <a:ext cx="1031632" cy="2812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00" dirty="0">
                <a:solidFill>
                  <a:schemeClr val="tx1"/>
                </a:solidFill>
              </a:rPr>
              <a:t>9 161 239</a:t>
            </a:r>
            <a:endParaRPr lang="en-US" sz="1300" dirty="0">
              <a:solidFill>
                <a:schemeClr val="tx1"/>
              </a:solidFill>
            </a:endParaRPr>
          </a:p>
        </p:txBody>
      </p:sp>
      <p:sp>
        <p:nvSpPr>
          <p:cNvPr id="32" name="Rectangle 31">
            <a:extLst>
              <a:ext uri="{FF2B5EF4-FFF2-40B4-BE49-F238E27FC236}">
                <a16:creationId xmlns:a16="http://schemas.microsoft.com/office/drawing/2014/main" id="{2B77416D-9208-4715-889F-BC8D58B98067}"/>
              </a:ext>
            </a:extLst>
          </p:cNvPr>
          <p:cNvSpPr/>
          <p:nvPr/>
        </p:nvSpPr>
        <p:spPr>
          <a:xfrm>
            <a:off x="7601322" y="4845763"/>
            <a:ext cx="1031632" cy="2812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00" dirty="0">
                <a:solidFill>
                  <a:schemeClr val="tx1"/>
                </a:solidFill>
              </a:rPr>
              <a:t>9 196 065</a:t>
            </a:r>
            <a:endParaRPr lang="en-US" sz="1300" dirty="0">
              <a:solidFill>
                <a:schemeClr val="tx1"/>
              </a:solidFill>
            </a:endParaRPr>
          </a:p>
        </p:txBody>
      </p:sp>
      <p:sp>
        <p:nvSpPr>
          <p:cNvPr id="33" name="Rectangle 32">
            <a:extLst>
              <a:ext uri="{FF2B5EF4-FFF2-40B4-BE49-F238E27FC236}">
                <a16:creationId xmlns:a16="http://schemas.microsoft.com/office/drawing/2014/main" id="{AB839AB5-30CC-41EA-A25D-73557CA5EB11}"/>
              </a:ext>
            </a:extLst>
          </p:cNvPr>
          <p:cNvSpPr/>
          <p:nvPr/>
        </p:nvSpPr>
        <p:spPr>
          <a:xfrm>
            <a:off x="5399889" y="5322155"/>
            <a:ext cx="1031632" cy="2812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00" dirty="0">
                <a:solidFill>
                  <a:schemeClr val="tx1"/>
                </a:solidFill>
              </a:rPr>
              <a:t>18 048 895</a:t>
            </a:r>
            <a:endParaRPr lang="en-US" sz="1300" dirty="0">
              <a:solidFill>
                <a:schemeClr val="tx1"/>
              </a:solidFill>
            </a:endParaRPr>
          </a:p>
        </p:txBody>
      </p:sp>
      <p:sp>
        <p:nvSpPr>
          <p:cNvPr id="34" name="Rectangle 33">
            <a:extLst>
              <a:ext uri="{FF2B5EF4-FFF2-40B4-BE49-F238E27FC236}">
                <a16:creationId xmlns:a16="http://schemas.microsoft.com/office/drawing/2014/main" id="{4B937CF1-7EA2-4C6B-9097-09144BFD339C}"/>
              </a:ext>
            </a:extLst>
          </p:cNvPr>
          <p:cNvSpPr/>
          <p:nvPr/>
        </p:nvSpPr>
        <p:spPr>
          <a:xfrm>
            <a:off x="6500605" y="5322155"/>
            <a:ext cx="1031632" cy="2812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00" dirty="0">
                <a:solidFill>
                  <a:schemeClr val="tx1"/>
                </a:solidFill>
              </a:rPr>
              <a:t>18 924 995</a:t>
            </a:r>
            <a:endParaRPr lang="en-US" sz="1300" dirty="0">
              <a:solidFill>
                <a:schemeClr val="tx1"/>
              </a:solidFill>
            </a:endParaRPr>
          </a:p>
        </p:txBody>
      </p:sp>
      <p:sp>
        <p:nvSpPr>
          <p:cNvPr id="35" name="Rectangle 34">
            <a:extLst>
              <a:ext uri="{FF2B5EF4-FFF2-40B4-BE49-F238E27FC236}">
                <a16:creationId xmlns:a16="http://schemas.microsoft.com/office/drawing/2014/main" id="{1706F096-7A7A-48FA-8ADE-2BF1262E8313}"/>
              </a:ext>
            </a:extLst>
          </p:cNvPr>
          <p:cNvSpPr/>
          <p:nvPr/>
        </p:nvSpPr>
        <p:spPr>
          <a:xfrm>
            <a:off x="7601321" y="5324221"/>
            <a:ext cx="1031632" cy="2812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00" dirty="0">
                <a:solidFill>
                  <a:schemeClr val="tx1"/>
                </a:solidFill>
              </a:rPr>
              <a:t>20 017 217</a:t>
            </a:r>
            <a:endParaRPr lang="en-US" sz="1300" dirty="0">
              <a:solidFill>
                <a:schemeClr val="tx1"/>
              </a:solidFill>
            </a:endParaRPr>
          </a:p>
        </p:txBody>
      </p:sp>
      <p:sp>
        <p:nvSpPr>
          <p:cNvPr id="36" name="Rectangle 35">
            <a:extLst>
              <a:ext uri="{FF2B5EF4-FFF2-40B4-BE49-F238E27FC236}">
                <a16:creationId xmlns:a16="http://schemas.microsoft.com/office/drawing/2014/main" id="{10D57A71-C3E9-4C20-9D00-31383C56B53E}"/>
              </a:ext>
            </a:extLst>
          </p:cNvPr>
          <p:cNvSpPr/>
          <p:nvPr/>
        </p:nvSpPr>
        <p:spPr>
          <a:xfrm>
            <a:off x="5399889" y="5757245"/>
            <a:ext cx="1031632" cy="2812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00" dirty="0">
                <a:solidFill>
                  <a:schemeClr val="tx1"/>
                </a:solidFill>
              </a:rPr>
              <a:t>30 499 917 </a:t>
            </a:r>
            <a:endParaRPr lang="en-US" sz="1300" dirty="0">
              <a:solidFill>
                <a:schemeClr val="tx1"/>
              </a:solidFill>
            </a:endParaRPr>
          </a:p>
        </p:txBody>
      </p:sp>
      <p:sp>
        <p:nvSpPr>
          <p:cNvPr id="37" name="Rectangle 36">
            <a:extLst>
              <a:ext uri="{FF2B5EF4-FFF2-40B4-BE49-F238E27FC236}">
                <a16:creationId xmlns:a16="http://schemas.microsoft.com/office/drawing/2014/main" id="{F9BC1087-BF3D-496D-B9B4-E5D32E32668F}"/>
              </a:ext>
            </a:extLst>
          </p:cNvPr>
          <p:cNvSpPr/>
          <p:nvPr/>
        </p:nvSpPr>
        <p:spPr>
          <a:xfrm>
            <a:off x="6500605" y="5757245"/>
            <a:ext cx="1031632" cy="2812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00" dirty="0">
                <a:solidFill>
                  <a:schemeClr val="tx1"/>
                </a:solidFill>
              </a:rPr>
              <a:t>30 499 917 </a:t>
            </a:r>
            <a:endParaRPr lang="en-US" sz="1300" dirty="0">
              <a:solidFill>
                <a:schemeClr val="tx1"/>
              </a:solidFill>
            </a:endParaRPr>
          </a:p>
        </p:txBody>
      </p:sp>
      <p:sp>
        <p:nvSpPr>
          <p:cNvPr id="38" name="Rectangle 37">
            <a:extLst>
              <a:ext uri="{FF2B5EF4-FFF2-40B4-BE49-F238E27FC236}">
                <a16:creationId xmlns:a16="http://schemas.microsoft.com/office/drawing/2014/main" id="{1066268A-23E7-4048-A4D5-F9D6B3F406C5}"/>
              </a:ext>
            </a:extLst>
          </p:cNvPr>
          <p:cNvSpPr/>
          <p:nvPr/>
        </p:nvSpPr>
        <p:spPr>
          <a:xfrm>
            <a:off x="7601321" y="5759311"/>
            <a:ext cx="1031632" cy="2812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00" dirty="0">
                <a:solidFill>
                  <a:schemeClr val="tx1"/>
                </a:solidFill>
              </a:rPr>
              <a:t>30 499 917 </a:t>
            </a:r>
            <a:endParaRPr lang="en-US" sz="1300" dirty="0">
              <a:solidFill>
                <a:schemeClr val="tx1"/>
              </a:solidFill>
            </a:endParaRPr>
          </a:p>
        </p:txBody>
      </p:sp>
    </p:spTree>
    <p:extLst>
      <p:ext uri="{BB962C8B-B14F-4D97-AF65-F5344CB8AC3E}">
        <p14:creationId xmlns:p14="http://schemas.microsoft.com/office/powerpoint/2010/main" val="556761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42CC5B-A1A6-4019-AF95-89C7EA19C8B0}"/>
              </a:ext>
            </a:extLst>
          </p:cNvPr>
          <p:cNvSpPr>
            <a:spLocks noGrp="1"/>
          </p:cNvSpPr>
          <p:nvPr>
            <p:ph type="title"/>
          </p:nvPr>
        </p:nvSpPr>
        <p:spPr/>
        <p:txBody>
          <a:bodyPr>
            <a:normAutofit/>
          </a:bodyPr>
          <a:lstStyle/>
          <a:p>
            <a:pPr algn="ctr"/>
            <a:r>
              <a:rPr lang="lv-LV" dirty="0">
                <a:latin typeface="+mn-lt"/>
              </a:rPr>
              <a:t>Veselības nozares budžets 2005–2024.gadam, euro </a:t>
            </a:r>
          </a:p>
        </p:txBody>
      </p:sp>
      <p:sp>
        <p:nvSpPr>
          <p:cNvPr id="4" name="Slide Number Placeholder 3">
            <a:extLst>
              <a:ext uri="{FF2B5EF4-FFF2-40B4-BE49-F238E27FC236}">
                <a16:creationId xmlns:a16="http://schemas.microsoft.com/office/drawing/2014/main" id="{EEDE4381-850B-4B72-9E58-F75F3E38A98A}"/>
              </a:ext>
            </a:extLst>
          </p:cNvPr>
          <p:cNvSpPr>
            <a:spLocks noGrp="1"/>
          </p:cNvSpPr>
          <p:nvPr>
            <p:ph type="sldNum" sz="quarter" idx="12"/>
          </p:nvPr>
        </p:nvSpPr>
        <p:spPr/>
        <p:txBody>
          <a:bodyPr/>
          <a:lstStyle/>
          <a:p>
            <a:fld id="{200423E1-44C6-4E03-9576-413CBCCCE18A}" type="slidenum">
              <a:rPr lang="lv-LV" smtClean="0"/>
              <a:pPr/>
              <a:t>2</a:t>
            </a:fld>
            <a:endParaRPr lang="lv-LV" dirty="0"/>
          </a:p>
        </p:txBody>
      </p:sp>
      <p:pic>
        <p:nvPicPr>
          <p:cNvPr id="2" name="Picture 1">
            <a:extLst>
              <a:ext uri="{FF2B5EF4-FFF2-40B4-BE49-F238E27FC236}">
                <a16:creationId xmlns:a16="http://schemas.microsoft.com/office/drawing/2014/main" id="{876048C1-BD37-4DB9-8022-90976AFDEE62}"/>
              </a:ext>
            </a:extLst>
          </p:cNvPr>
          <p:cNvPicPr>
            <a:picLocks noChangeAspect="1"/>
          </p:cNvPicPr>
          <p:nvPr/>
        </p:nvPicPr>
        <p:blipFill>
          <a:blip r:embed="rId2"/>
          <a:stretch>
            <a:fillRect/>
          </a:stretch>
        </p:blipFill>
        <p:spPr>
          <a:xfrm>
            <a:off x="596589" y="1335600"/>
            <a:ext cx="8136349" cy="5147486"/>
          </a:xfrm>
          <a:prstGeom prst="rect">
            <a:avLst/>
          </a:prstGeom>
        </p:spPr>
      </p:pic>
    </p:spTree>
    <p:extLst>
      <p:ext uri="{BB962C8B-B14F-4D97-AF65-F5344CB8AC3E}">
        <p14:creationId xmlns:p14="http://schemas.microsoft.com/office/powerpoint/2010/main" val="1502959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1987848" y="358813"/>
            <a:ext cx="6485033" cy="367412"/>
          </a:xfrm>
        </p:spPr>
        <p:txBody>
          <a:bodyPr>
            <a:normAutofit fontScale="90000"/>
          </a:bodyPr>
          <a:lstStyle/>
          <a:p>
            <a:pPr algn="ctr"/>
            <a:r>
              <a:rPr lang="lv-LV" dirty="0">
                <a:latin typeface="+mn-lt"/>
              </a:rPr>
              <a:t>Onkoloģijas uzlabošanas plāns 2022.–2024. gadam </a:t>
            </a:r>
          </a:p>
        </p:txBody>
      </p:sp>
      <p:sp>
        <p:nvSpPr>
          <p:cNvPr id="3" name="Content Placeholder 2">
            <a:extLst>
              <a:ext uri="{FF2B5EF4-FFF2-40B4-BE49-F238E27FC236}">
                <a16:creationId xmlns:a16="http://schemas.microsoft.com/office/drawing/2014/main" id="{3C3096AD-3CBB-4D02-B0E5-917ACC906F79}"/>
              </a:ext>
            </a:extLst>
          </p:cNvPr>
          <p:cNvSpPr>
            <a:spLocks noGrp="1"/>
          </p:cNvSpPr>
          <p:nvPr>
            <p:ph idx="1"/>
          </p:nvPr>
        </p:nvSpPr>
        <p:spPr>
          <a:xfrm>
            <a:off x="3387018" y="3503073"/>
            <a:ext cx="5475114" cy="1153691"/>
          </a:xfrm>
          <a:solidFill>
            <a:schemeClr val="accent2">
              <a:lumMod val="40000"/>
              <a:lumOff val="60000"/>
            </a:schemeClr>
          </a:solidFill>
        </p:spPr>
        <p:txBody>
          <a:bodyPr>
            <a:noAutofit/>
          </a:bodyPr>
          <a:lstStyle/>
          <a:p>
            <a:pPr marL="0" indent="0">
              <a:buNone/>
            </a:pPr>
            <a:r>
              <a:rPr lang="lv-LV" sz="1600" dirty="0">
                <a:latin typeface="+mn-lt"/>
              </a:rPr>
              <a:t>Veicināts, lai pacients saņemtu izmaksu efektīvus, savlaicīgus, pieejamus un kvalitatīvus veselības aprūpes pakalpojumus, tādejādi pagarinot labā veselībā nodzīvotos mūža gadus, novēršot priekšlaicīgu mirstību un mazinot nevienlīdzību veselības jomā.</a:t>
            </a:r>
          </a:p>
        </p:txBody>
      </p:sp>
      <p:sp>
        <p:nvSpPr>
          <p:cNvPr id="17" name="Arrow: Right 16">
            <a:extLst>
              <a:ext uri="{FF2B5EF4-FFF2-40B4-BE49-F238E27FC236}">
                <a16:creationId xmlns:a16="http://schemas.microsoft.com/office/drawing/2014/main" id="{35C3A700-90AA-4CBB-994B-650FF761BAB0}"/>
              </a:ext>
            </a:extLst>
          </p:cNvPr>
          <p:cNvSpPr/>
          <p:nvPr/>
        </p:nvSpPr>
        <p:spPr>
          <a:xfrm>
            <a:off x="2334504" y="4942775"/>
            <a:ext cx="895350" cy="265959"/>
          </a:xfrm>
          <a:prstGeom prst="rightArrow">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26" name="TextBox 25">
            <a:extLst>
              <a:ext uri="{FF2B5EF4-FFF2-40B4-BE49-F238E27FC236}">
                <a16:creationId xmlns:a16="http://schemas.microsoft.com/office/drawing/2014/main" id="{6DA2F431-4AD1-45D8-A13E-09995E327F12}"/>
              </a:ext>
            </a:extLst>
          </p:cNvPr>
          <p:cNvSpPr txBox="1"/>
          <p:nvPr/>
        </p:nvSpPr>
        <p:spPr>
          <a:xfrm>
            <a:off x="424743" y="2043012"/>
            <a:ext cx="8294514" cy="1400383"/>
          </a:xfrm>
          <a:prstGeom prst="rect">
            <a:avLst/>
          </a:prstGeom>
          <a:noFill/>
        </p:spPr>
        <p:txBody>
          <a:bodyPr wrap="square" numCol="2" rtlCol="0">
            <a:spAutoFit/>
          </a:bodyPr>
          <a:lstStyle/>
          <a:p>
            <a:pPr marL="285750" indent="-285750">
              <a:buFont typeface="Wingdings" panose="05000000000000000000" pitchFamily="2" charset="2"/>
              <a:buChar char="Ø"/>
            </a:pPr>
            <a:r>
              <a:rPr lang="lv-LV" sz="1700" dirty="0"/>
              <a:t>Riska faktoru mazināšana;</a:t>
            </a:r>
          </a:p>
          <a:p>
            <a:pPr marL="285750" indent="-285750">
              <a:buFont typeface="Wingdings" panose="05000000000000000000" pitchFamily="2" charset="2"/>
              <a:buChar char="Ø"/>
            </a:pPr>
            <a:r>
              <a:rPr lang="lv-LV" sz="1700" dirty="0"/>
              <a:t>Visaptverošs </a:t>
            </a:r>
            <a:r>
              <a:rPr lang="lv-LV" sz="1700" dirty="0" err="1"/>
              <a:t>skrīnings</a:t>
            </a:r>
            <a:r>
              <a:rPr lang="lv-LV" sz="1700" dirty="0"/>
              <a:t>;</a:t>
            </a:r>
          </a:p>
          <a:p>
            <a:pPr marL="285750" indent="-285750">
              <a:buFont typeface="Wingdings" panose="05000000000000000000" pitchFamily="2" charset="2"/>
              <a:buChar char="Ø"/>
            </a:pPr>
            <a:r>
              <a:rPr lang="lv-LV" sz="1700" dirty="0"/>
              <a:t>Kvalitatīva un pieejama ārstēšana, tostarp tiek apmaksāti jauni medikamenti;</a:t>
            </a:r>
          </a:p>
          <a:p>
            <a:pPr marL="285750" indent="-285750">
              <a:buFont typeface="Wingdings" panose="05000000000000000000" pitchFamily="2" charset="2"/>
              <a:buChar char="Ø"/>
            </a:pPr>
            <a:r>
              <a:rPr lang="lv-LV" sz="1700" dirty="0"/>
              <a:t>Metodiskais atbalsts;</a:t>
            </a:r>
          </a:p>
          <a:p>
            <a:pPr marL="285750" indent="-285750">
              <a:buFont typeface="Wingdings" panose="05000000000000000000" pitchFamily="2" charset="2"/>
              <a:buChar char="Ø"/>
            </a:pPr>
            <a:r>
              <a:rPr lang="lv-LV" sz="1700" dirty="0"/>
              <a:t>Onkoloģisko slimību datu platformas pilnveidošana;</a:t>
            </a:r>
          </a:p>
          <a:p>
            <a:pPr marL="285750" indent="-285750">
              <a:buFont typeface="Wingdings" panose="05000000000000000000" pitchFamily="2" charset="2"/>
              <a:buChar char="Ø"/>
            </a:pPr>
            <a:r>
              <a:rPr lang="lv-LV" sz="1700" dirty="0"/>
              <a:t>Ārstniecības personāla pieejamība onkoloģijas ārstēšanā</a:t>
            </a:r>
          </a:p>
        </p:txBody>
      </p:sp>
      <p:sp>
        <p:nvSpPr>
          <p:cNvPr id="4" name="TextBox 3">
            <a:extLst>
              <a:ext uri="{FF2B5EF4-FFF2-40B4-BE49-F238E27FC236}">
                <a16:creationId xmlns:a16="http://schemas.microsoft.com/office/drawing/2014/main" id="{4AEE2E7F-961D-4DA7-AFD5-F1CE1374D1E4}"/>
              </a:ext>
            </a:extLst>
          </p:cNvPr>
          <p:cNvSpPr txBox="1"/>
          <p:nvPr/>
        </p:nvSpPr>
        <p:spPr>
          <a:xfrm>
            <a:off x="604760" y="1389278"/>
            <a:ext cx="8114497" cy="600164"/>
          </a:xfrm>
          <a:prstGeom prst="rect">
            <a:avLst/>
          </a:prstGeom>
          <a:solidFill>
            <a:schemeClr val="accent4">
              <a:lumMod val="20000"/>
              <a:lumOff val="80000"/>
            </a:schemeClr>
          </a:solidFill>
        </p:spPr>
        <p:txBody>
          <a:bodyPr wrap="square" rtlCol="0">
            <a:spAutoFit/>
          </a:bodyPr>
          <a:lstStyle/>
          <a:p>
            <a:pPr algn="just"/>
            <a:r>
              <a:rPr lang="lv-LV" sz="1650" dirty="0">
                <a:latin typeface="Calibri" panose="020F0502020204030204" pitchFamily="34" charset="0"/>
                <a:ea typeface="Calibri" panose="020F0502020204030204" pitchFamily="34" charset="0"/>
              </a:rPr>
              <a:t>Veicināt uz cilvēku centrētas un integrētas veselības aprūpes pakalpojumu pieejamību onkoloģijā, vienlaikus novēršot priekšlaicīgu mirstību no onkoloģiskām slimībām.</a:t>
            </a:r>
            <a:endParaRPr lang="lv-LV" sz="1650" dirty="0"/>
          </a:p>
        </p:txBody>
      </p:sp>
      <p:sp>
        <p:nvSpPr>
          <p:cNvPr id="12" name="TextBox 11">
            <a:extLst>
              <a:ext uri="{FF2B5EF4-FFF2-40B4-BE49-F238E27FC236}">
                <a16:creationId xmlns:a16="http://schemas.microsoft.com/office/drawing/2014/main" id="{FCE4854E-311C-4C8D-950F-0FE7F3BEA399}"/>
              </a:ext>
            </a:extLst>
          </p:cNvPr>
          <p:cNvSpPr txBox="1"/>
          <p:nvPr/>
        </p:nvSpPr>
        <p:spPr>
          <a:xfrm>
            <a:off x="639982" y="4752588"/>
            <a:ext cx="1572581" cy="646331"/>
          </a:xfrm>
          <a:prstGeom prst="rect">
            <a:avLst/>
          </a:prstGeom>
          <a:noFill/>
          <a:ln>
            <a:solidFill>
              <a:schemeClr val="tx1"/>
            </a:solidFill>
          </a:ln>
        </p:spPr>
        <p:txBody>
          <a:bodyPr wrap="square" rtlCol="0">
            <a:spAutoFit/>
          </a:bodyPr>
          <a:lstStyle/>
          <a:p>
            <a:pPr algn="ctr"/>
            <a:r>
              <a:rPr lang="lv-LV" b="1" dirty="0"/>
              <a:t>Sasniedzamie MĒRĶI</a:t>
            </a:r>
          </a:p>
        </p:txBody>
      </p:sp>
      <p:sp>
        <p:nvSpPr>
          <p:cNvPr id="21" name="Content Placeholder 2">
            <a:extLst>
              <a:ext uri="{FF2B5EF4-FFF2-40B4-BE49-F238E27FC236}">
                <a16:creationId xmlns:a16="http://schemas.microsoft.com/office/drawing/2014/main" id="{C818FA01-F699-4D17-BE54-CE133CB5BB9C}"/>
              </a:ext>
            </a:extLst>
          </p:cNvPr>
          <p:cNvSpPr txBox="1">
            <a:spLocks/>
          </p:cNvSpPr>
          <p:nvPr/>
        </p:nvSpPr>
        <p:spPr>
          <a:xfrm>
            <a:off x="3387018" y="4790884"/>
            <a:ext cx="5475114" cy="569743"/>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Veicināt </a:t>
            </a:r>
            <a:r>
              <a:rPr lang="lv-LV" sz="1600" dirty="0" err="1">
                <a:latin typeface="+mn-lt"/>
              </a:rPr>
              <a:t>skrīninga</a:t>
            </a:r>
            <a:r>
              <a:rPr lang="lv-LV" sz="1600" dirty="0">
                <a:latin typeface="+mn-lt"/>
              </a:rPr>
              <a:t> aptveri, lai atklātu onkoloģiskās saslimšanas sākuma stadijās.</a:t>
            </a:r>
          </a:p>
        </p:txBody>
      </p:sp>
      <p:sp>
        <p:nvSpPr>
          <p:cNvPr id="27" name="Content Placeholder 2">
            <a:extLst>
              <a:ext uri="{FF2B5EF4-FFF2-40B4-BE49-F238E27FC236}">
                <a16:creationId xmlns:a16="http://schemas.microsoft.com/office/drawing/2014/main" id="{EAC900DC-3937-484B-B9B9-324A97D57038}"/>
              </a:ext>
            </a:extLst>
          </p:cNvPr>
          <p:cNvSpPr txBox="1">
            <a:spLocks/>
          </p:cNvSpPr>
          <p:nvPr/>
        </p:nvSpPr>
        <p:spPr>
          <a:xfrm>
            <a:off x="3387018" y="5494747"/>
            <a:ext cx="5475114" cy="498756"/>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Nodrošināt savlaicīgus veselības aprūpes pakalpojumus un to pēctecību.</a:t>
            </a:r>
          </a:p>
        </p:txBody>
      </p:sp>
      <p:sp>
        <p:nvSpPr>
          <p:cNvPr id="19" name="Content Placeholder 2">
            <a:extLst>
              <a:ext uri="{FF2B5EF4-FFF2-40B4-BE49-F238E27FC236}">
                <a16:creationId xmlns:a16="http://schemas.microsoft.com/office/drawing/2014/main" id="{7292000D-1A5C-4CCF-B6A4-CD3B0632EDAE}"/>
              </a:ext>
            </a:extLst>
          </p:cNvPr>
          <p:cNvSpPr txBox="1">
            <a:spLocks/>
          </p:cNvSpPr>
          <p:nvPr/>
        </p:nvSpPr>
        <p:spPr>
          <a:xfrm>
            <a:off x="3387018" y="6127623"/>
            <a:ext cx="5475114" cy="377311"/>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Nodrošināt nepieciešamo ārstu skaitu, kartējumu un apmācību.</a:t>
            </a:r>
          </a:p>
        </p:txBody>
      </p:sp>
    </p:spTree>
    <p:extLst>
      <p:ext uri="{BB962C8B-B14F-4D97-AF65-F5344CB8AC3E}">
        <p14:creationId xmlns:p14="http://schemas.microsoft.com/office/powerpoint/2010/main" val="3399608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1987848" y="358813"/>
            <a:ext cx="6485033" cy="367412"/>
          </a:xfrm>
        </p:spPr>
        <p:txBody>
          <a:bodyPr>
            <a:normAutofit fontScale="90000"/>
          </a:bodyPr>
          <a:lstStyle/>
          <a:p>
            <a:pPr algn="ctr"/>
            <a:r>
              <a:rPr lang="lv-LV" dirty="0">
                <a:latin typeface="+mn-lt"/>
              </a:rPr>
              <a:t>Onkoloģijas uzlabošanas plāns 2022.–2024. gadam </a:t>
            </a:r>
          </a:p>
        </p:txBody>
      </p:sp>
      <p:graphicFrame>
        <p:nvGraphicFramePr>
          <p:cNvPr id="19" name="Diagram 18">
            <a:extLst>
              <a:ext uri="{FF2B5EF4-FFF2-40B4-BE49-F238E27FC236}">
                <a16:creationId xmlns:a16="http://schemas.microsoft.com/office/drawing/2014/main" id="{DE6C1FC3-B829-454B-ADE7-BFF22998D928}"/>
              </a:ext>
            </a:extLst>
          </p:cNvPr>
          <p:cNvGraphicFramePr/>
          <p:nvPr>
            <p:extLst>
              <p:ext uri="{D42A27DB-BD31-4B8C-83A1-F6EECF244321}">
                <p14:modId xmlns:p14="http://schemas.microsoft.com/office/powerpoint/2010/main" val="3625891241"/>
              </p:ext>
            </p:extLst>
          </p:nvPr>
        </p:nvGraphicFramePr>
        <p:xfrm>
          <a:off x="200024" y="2314575"/>
          <a:ext cx="8848725" cy="4384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8BC73BC1-3F88-491A-804E-0A67BBF974A6}"/>
              </a:ext>
            </a:extLst>
          </p:cNvPr>
          <p:cNvSpPr txBox="1"/>
          <p:nvPr/>
        </p:nvSpPr>
        <p:spPr>
          <a:xfrm>
            <a:off x="576662" y="1382464"/>
            <a:ext cx="8472087" cy="846386"/>
          </a:xfrm>
          <a:prstGeom prst="rect">
            <a:avLst/>
          </a:prstGeom>
          <a:solidFill>
            <a:schemeClr val="accent4">
              <a:lumMod val="20000"/>
              <a:lumOff val="80000"/>
            </a:schemeClr>
          </a:solidFill>
        </p:spPr>
        <p:txBody>
          <a:bodyPr wrap="square" rtlCol="0">
            <a:spAutoFit/>
          </a:bodyPr>
          <a:lstStyle/>
          <a:p>
            <a:pPr algn="just"/>
            <a:r>
              <a:rPr lang="lv-LV" sz="1600" b="1" dirty="0"/>
              <a:t>Sasniedzamie RĀDĪTĀJI:</a:t>
            </a:r>
          </a:p>
          <a:p>
            <a:pPr algn="just"/>
            <a:r>
              <a:rPr lang="lv-LV" sz="1650" dirty="0">
                <a:latin typeface="Calibri" panose="020F0502020204030204" pitchFamily="34" charset="0"/>
                <a:ea typeface="Calibri" panose="020F0502020204030204" pitchFamily="34" charset="0"/>
              </a:rPr>
              <a:t>Priekšlaicīga mirstība no ļaundabīgajiem audzējiem Latvijā uz 100 000 iedzīvotājiem (2019. gadā - 105,9; 2025. gadā - 100,00)</a:t>
            </a:r>
          </a:p>
        </p:txBody>
      </p:sp>
    </p:spTree>
    <p:extLst>
      <p:ext uri="{BB962C8B-B14F-4D97-AF65-F5344CB8AC3E}">
        <p14:creationId xmlns:p14="http://schemas.microsoft.com/office/powerpoint/2010/main" val="304638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1987848" y="358812"/>
            <a:ext cx="6485033" cy="676029"/>
          </a:xfrm>
        </p:spPr>
        <p:txBody>
          <a:bodyPr>
            <a:normAutofit fontScale="90000"/>
          </a:bodyPr>
          <a:lstStyle/>
          <a:p>
            <a:pPr algn="ctr"/>
            <a:r>
              <a:rPr lang="lv-LV" dirty="0">
                <a:latin typeface="+mn-lt"/>
              </a:rPr>
              <a:t>Tarifu elementa palielināšana – uzskaitīti finanšu ietilpīgākie</a:t>
            </a:r>
          </a:p>
        </p:txBody>
      </p:sp>
      <p:sp>
        <p:nvSpPr>
          <p:cNvPr id="3" name="Content Placeholder 2">
            <a:extLst>
              <a:ext uri="{FF2B5EF4-FFF2-40B4-BE49-F238E27FC236}">
                <a16:creationId xmlns:a16="http://schemas.microsoft.com/office/drawing/2014/main" id="{3C3096AD-3CBB-4D02-B0E5-917ACC906F79}"/>
              </a:ext>
            </a:extLst>
          </p:cNvPr>
          <p:cNvSpPr>
            <a:spLocks noGrp="1"/>
          </p:cNvSpPr>
          <p:nvPr>
            <p:ph idx="1"/>
          </p:nvPr>
        </p:nvSpPr>
        <p:spPr>
          <a:xfrm>
            <a:off x="3407819" y="3319000"/>
            <a:ext cx="5475114" cy="825646"/>
          </a:xfrm>
          <a:solidFill>
            <a:schemeClr val="accent2">
              <a:lumMod val="40000"/>
              <a:lumOff val="60000"/>
            </a:schemeClr>
          </a:solidFill>
        </p:spPr>
        <p:txBody>
          <a:bodyPr>
            <a:noAutofit/>
          </a:bodyPr>
          <a:lstStyle/>
          <a:p>
            <a:pPr marL="0" indent="0" algn="just">
              <a:buNone/>
            </a:pPr>
            <a:r>
              <a:rPr lang="lv-LV" sz="1400" dirty="0">
                <a:latin typeface="+mn-lt"/>
              </a:rPr>
              <a:t>Valsts apmaksājamo klāstā jāiekļauj jauni veselības aprūpes pakalpojumi, lai samazinātu potenciāli zaudēto mūža gadu skaitu, samazinātu hospitalizāciju ilgumu un skaitu, uzlabotu diagnostiku, samazinātu pacientu maksājumus par pakalpojumiem.</a:t>
            </a:r>
          </a:p>
        </p:txBody>
      </p:sp>
      <p:sp>
        <p:nvSpPr>
          <p:cNvPr id="17" name="Arrow: Right 16">
            <a:extLst>
              <a:ext uri="{FF2B5EF4-FFF2-40B4-BE49-F238E27FC236}">
                <a16:creationId xmlns:a16="http://schemas.microsoft.com/office/drawing/2014/main" id="{35C3A700-90AA-4CBB-994B-650FF761BAB0}"/>
              </a:ext>
            </a:extLst>
          </p:cNvPr>
          <p:cNvSpPr/>
          <p:nvPr/>
        </p:nvSpPr>
        <p:spPr>
          <a:xfrm>
            <a:off x="2387683" y="4578343"/>
            <a:ext cx="895350" cy="265959"/>
          </a:xfrm>
          <a:prstGeom prst="rightArrow">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26" name="TextBox 25">
            <a:extLst>
              <a:ext uri="{FF2B5EF4-FFF2-40B4-BE49-F238E27FC236}">
                <a16:creationId xmlns:a16="http://schemas.microsoft.com/office/drawing/2014/main" id="{6DA2F431-4AD1-45D8-A13E-09995E327F12}"/>
              </a:ext>
            </a:extLst>
          </p:cNvPr>
          <p:cNvSpPr txBox="1"/>
          <p:nvPr/>
        </p:nvSpPr>
        <p:spPr>
          <a:xfrm>
            <a:off x="588419" y="1368484"/>
            <a:ext cx="8294514" cy="1815882"/>
          </a:xfrm>
          <a:prstGeom prst="rect">
            <a:avLst/>
          </a:prstGeom>
          <a:noFill/>
        </p:spPr>
        <p:txBody>
          <a:bodyPr wrap="square" numCol="2" rtlCol="0">
            <a:spAutoFit/>
          </a:bodyPr>
          <a:lstStyle/>
          <a:p>
            <a:pPr marL="285750" indent="-285750">
              <a:buFont typeface="Wingdings" panose="05000000000000000000" pitchFamily="2" charset="2"/>
              <a:buChar char="Ø"/>
            </a:pPr>
            <a:r>
              <a:rPr lang="lv-LV" sz="1400" dirty="0"/>
              <a:t>Jauns veselības aprūpes pakalpojums - </a:t>
            </a:r>
            <a:r>
              <a:rPr lang="lv-LV" sz="1400" dirty="0" err="1"/>
              <a:t>Intravitreāla</a:t>
            </a:r>
            <a:r>
              <a:rPr lang="lv-LV" sz="1400" dirty="0"/>
              <a:t> injekcija ar </a:t>
            </a:r>
            <a:r>
              <a:rPr lang="lv-LV" sz="1400" dirty="0" err="1"/>
              <a:t>Aflibercept</a:t>
            </a:r>
            <a:r>
              <a:rPr lang="lv-LV" sz="1400" dirty="0"/>
              <a:t>;</a:t>
            </a:r>
          </a:p>
          <a:p>
            <a:pPr marL="285750" indent="-285750">
              <a:buFont typeface="Wingdings" panose="05000000000000000000" pitchFamily="2" charset="2"/>
              <a:buChar char="Ø"/>
            </a:pPr>
            <a:r>
              <a:rPr lang="lv-LV" sz="1400" dirty="0"/>
              <a:t>Finansējums ķirurģijas tarifu pārrēķinam;</a:t>
            </a:r>
          </a:p>
          <a:p>
            <a:pPr marL="285750" indent="-285750">
              <a:buFont typeface="Wingdings" panose="05000000000000000000" pitchFamily="2" charset="2"/>
              <a:buChar char="Ø"/>
            </a:pPr>
            <a:r>
              <a:rPr lang="lv-LV" sz="1400" dirty="0"/>
              <a:t>Ultrasonogrāfijas manipulāciju pārrēķins un piemaksas;</a:t>
            </a:r>
          </a:p>
          <a:p>
            <a:pPr marL="285750" indent="-285750">
              <a:buFont typeface="Wingdings" panose="05000000000000000000" pitchFamily="2" charset="2"/>
              <a:buChar char="Ø"/>
            </a:pPr>
            <a:r>
              <a:rPr lang="lv-LV" sz="1400" dirty="0"/>
              <a:t>Finansējums oftalmoloģijas tarifu pārrēķinam;</a:t>
            </a:r>
          </a:p>
          <a:p>
            <a:pPr marL="285750" indent="-285750">
              <a:buFont typeface="Wingdings" panose="05000000000000000000" pitchFamily="2" charset="2"/>
              <a:buChar char="Ø"/>
            </a:pPr>
            <a:r>
              <a:rPr lang="lv-LV" sz="1400" dirty="0"/>
              <a:t>Ārstniecībā nepieciešamo līdzekļu kompensācija bērniem ar </a:t>
            </a:r>
            <a:r>
              <a:rPr lang="lv-LV" sz="1400" dirty="0" err="1"/>
              <a:t>autiskā</a:t>
            </a:r>
            <a:r>
              <a:rPr lang="lv-LV" sz="1400" dirty="0"/>
              <a:t> spektra traucējumiem (AST);</a:t>
            </a:r>
          </a:p>
          <a:p>
            <a:pPr marL="285750" indent="-285750">
              <a:buFont typeface="Wingdings" panose="05000000000000000000" pitchFamily="2" charset="2"/>
              <a:buChar char="Ø"/>
            </a:pPr>
            <a:r>
              <a:rPr lang="lv-LV" sz="1400" dirty="0"/>
              <a:t>Jauns apmaksas modelis ārstu-speciālistu aprūpes epizožu tarifiem;</a:t>
            </a:r>
          </a:p>
          <a:p>
            <a:pPr marL="285750" indent="-285750">
              <a:buFont typeface="Wingdings" panose="05000000000000000000" pitchFamily="2" charset="2"/>
              <a:buChar char="Ø"/>
            </a:pPr>
            <a:r>
              <a:rPr lang="lv-LV" sz="1400" dirty="0"/>
              <a:t>Papildu finansējums pacientu ēdināšanas nodrošināšanai;</a:t>
            </a:r>
          </a:p>
          <a:p>
            <a:pPr marL="285750" indent="-285750">
              <a:buFont typeface="Wingdings" panose="05000000000000000000" pitchFamily="2" charset="2"/>
              <a:buChar char="Ø"/>
            </a:pPr>
            <a:r>
              <a:rPr lang="lv-LV" sz="1400" dirty="0" err="1"/>
              <a:t>Ārpusģimenes</a:t>
            </a:r>
            <a:r>
              <a:rPr lang="lv-LV" sz="1400" dirty="0"/>
              <a:t> cilmes šūnu transplantācijas izveidošana, kaula smadzeņu donoru reģistra izveide</a:t>
            </a:r>
          </a:p>
        </p:txBody>
      </p:sp>
      <p:sp>
        <p:nvSpPr>
          <p:cNvPr id="12" name="TextBox 11">
            <a:extLst>
              <a:ext uri="{FF2B5EF4-FFF2-40B4-BE49-F238E27FC236}">
                <a16:creationId xmlns:a16="http://schemas.microsoft.com/office/drawing/2014/main" id="{FCE4854E-311C-4C8D-950F-0FE7F3BEA399}"/>
              </a:ext>
            </a:extLst>
          </p:cNvPr>
          <p:cNvSpPr txBox="1"/>
          <p:nvPr/>
        </p:nvSpPr>
        <p:spPr>
          <a:xfrm>
            <a:off x="690316" y="4388156"/>
            <a:ext cx="1572581" cy="646331"/>
          </a:xfrm>
          <a:prstGeom prst="rect">
            <a:avLst/>
          </a:prstGeom>
          <a:noFill/>
          <a:ln>
            <a:solidFill>
              <a:schemeClr val="tx1"/>
            </a:solidFill>
          </a:ln>
        </p:spPr>
        <p:txBody>
          <a:bodyPr wrap="square" rtlCol="0">
            <a:spAutoFit/>
          </a:bodyPr>
          <a:lstStyle/>
          <a:p>
            <a:pPr algn="ctr"/>
            <a:r>
              <a:rPr lang="lv-LV" b="1" dirty="0"/>
              <a:t>Sasniedzamie MĒRĶI</a:t>
            </a:r>
          </a:p>
        </p:txBody>
      </p:sp>
      <p:sp>
        <p:nvSpPr>
          <p:cNvPr id="21" name="Content Placeholder 2">
            <a:extLst>
              <a:ext uri="{FF2B5EF4-FFF2-40B4-BE49-F238E27FC236}">
                <a16:creationId xmlns:a16="http://schemas.microsoft.com/office/drawing/2014/main" id="{C818FA01-F699-4D17-BE54-CE133CB5BB9C}"/>
              </a:ext>
            </a:extLst>
          </p:cNvPr>
          <p:cNvSpPr txBox="1">
            <a:spLocks/>
          </p:cNvSpPr>
          <p:nvPr/>
        </p:nvSpPr>
        <p:spPr>
          <a:xfrm>
            <a:off x="3407819" y="4212568"/>
            <a:ext cx="5475114" cy="498756"/>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400" dirty="0">
                <a:latin typeface="+mn-lt"/>
              </a:rPr>
              <a:t>Segt pakalpojuma sniedzējam visas faktiskās izmaksas par pakalpojuma nodrošināšanu, lai neradītu tam zaudējumus.</a:t>
            </a:r>
          </a:p>
        </p:txBody>
      </p:sp>
      <p:sp>
        <p:nvSpPr>
          <p:cNvPr id="27" name="Content Placeholder 2">
            <a:extLst>
              <a:ext uri="{FF2B5EF4-FFF2-40B4-BE49-F238E27FC236}">
                <a16:creationId xmlns:a16="http://schemas.microsoft.com/office/drawing/2014/main" id="{EAC900DC-3937-484B-B9B9-324A97D57038}"/>
              </a:ext>
            </a:extLst>
          </p:cNvPr>
          <p:cNvSpPr txBox="1">
            <a:spLocks/>
          </p:cNvSpPr>
          <p:nvPr/>
        </p:nvSpPr>
        <p:spPr>
          <a:xfrm>
            <a:off x="3407819" y="4787640"/>
            <a:ext cx="5475114" cy="641888"/>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400" dirty="0">
                <a:latin typeface="+mn-lt"/>
              </a:rPr>
              <a:t>Veicināt bērnu ar </a:t>
            </a:r>
            <a:r>
              <a:rPr lang="lv-LV" sz="1400" dirty="0" err="1">
                <a:latin typeface="+mn-lt"/>
              </a:rPr>
              <a:t>autiskā</a:t>
            </a:r>
            <a:r>
              <a:rPr lang="lv-LV" sz="1400" dirty="0">
                <a:latin typeface="+mn-lt"/>
              </a:rPr>
              <a:t> spektra traucējumiem (AST) veselības aprūpi, uzlabojot sociālās prasmes, lai palielinātu šo bērnu iespējas iekļauties sabiedrībā un dzīvot pilnvērtīgu dzīvi.</a:t>
            </a:r>
          </a:p>
        </p:txBody>
      </p:sp>
      <p:sp>
        <p:nvSpPr>
          <p:cNvPr id="19" name="Content Placeholder 2">
            <a:extLst>
              <a:ext uri="{FF2B5EF4-FFF2-40B4-BE49-F238E27FC236}">
                <a16:creationId xmlns:a16="http://schemas.microsoft.com/office/drawing/2014/main" id="{7292000D-1A5C-4CCF-B6A4-CD3B0632EDAE}"/>
              </a:ext>
            </a:extLst>
          </p:cNvPr>
          <p:cNvSpPr txBox="1">
            <a:spLocks/>
          </p:cNvSpPr>
          <p:nvPr/>
        </p:nvSpPr>
        <p:spPr>
          <a:xfrm>
            <a:off x="3407819" y="5500571"/>
            <a:ext cx="5475114" cy="498756"/>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400" dirty="0">
                <a:latin typeface="+mn-lt"/>
              </a:rPr>
              <a:t>Nodrošināt kvalitatīvu speciālistu piesaisti valsts finansēto pakalpojumu sniegšanai.</a:t>
            </a:r>
          </a:p>
        </p:txBody>
      </p:sp>
      <p:sp>
        <p:nvSpPr>
          <p:cNvPr id="11" name="Content Placeholder 2">
            <a:extLst>
              <a:ext uri="{FF2B5EF4-FFF2-40B4-BE49-F238E27FC236}">
                <a16:creationId xmlns:a16="http://schemas.microsoft.com/office/drawing/2014/main" id="{710A3D84-06D5-46A9-91B6-9F9DF031E369}"/>
              </a:ext>
            </a:extLst>
          </p:cNvPr>
          <p:cNvSpPr txBox="1">
            <a:spLocks/>
          </p:cNvSpPr>
          <p:nvPr/>
        </p:nvSpPr>
        <p:spPr>
          <a:xfrm>
            <a:off x="3407819" y="6070370"/>
            <a:ext cx="5475114" cy="498756"/>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400" dirty="0">
                <a:latin typeface="+mn-lt"/>
              </a:rPr>
              <a:t>Latvijā varēs veikt visus cilmes šūnu transplantācijas veidus – arī </a:t>
            </a:r>
            <a:r>
              <a:rPr lang="lv-LV" sz="1400" dirty="0" err="1">
                <a:latin typeface="+mn-lt"/>
              </a:rPr>
              <a:t>ārpusģimenes</a:t>
            </a:r>
            <a:r>
              <a:rPr lang="lv-LV" sz="1400" dirty="0">
                <a:latin typeface="+mn-lt"/>
              </a:rPr>
              <a:t> cilmes šūnu transplantāciju.</a:t>
            </a:r>
          </a:p>
        </p:txBody>
      </p:sp>
    </p:spTree>
    <p:extLst>
      <p:ext uri="{BB962C8B-B14F-4D97-AF65-F5344CB8AC3E}">
        <p14:creationId xmlns:p14="http://schemas.microsoft.com/office/powerpoint/2010/main" val="157400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1987848" y="358813"/>
            <a:ext cx="6485033" cy="367412"/>
          </a:xfrm>
        </p:spPr>
        <p:txBody>
          <a:bodyPr>
            <a:normAutofit fontScale="90000"/>
          </a:bodyPr>
          <a:lstStyle/>
          <a:p>
            <a:pPr algn="ctr"/>
            <a:r>
              <a:rPr lang="lv-LV" dirty="0">
                <a:latin typeface="+mn-lt"/>
              </a:rPr>
              <a:t>Tarifu elementa palielināšana – uzskaitīti finanšu ietilpīgākie</a:t>
            </a:r>
          </a:p>
        </p:txBody>
      </p:sp>
      <p:graphicFrame>
        <p:nvGraphicFramePr>
          <p:cNvPr id="19" name="Diagram 18">
            <a:extLst>
              <a:ext uri="{FF2B5EF4-FFF2-40B4-BE49-F238E27FC236}">
                <a16:creationId xmlns:a16="http://schemas.microsoft.com/office/drawing/2014/main" id="{DE6C1FC3-B829-454B-ADE7-BFF22998D928}"/>
              </a:ext>
            </a:extLst>
          </p:cNvPr>
          <p:cNvGraphicFramePr/>
          <p:nvPr>
            <p:extLst>
              <p:ext uri="{D42A27DB-BD31-4B8C-83A1-F6EECF244321}">
                <p14:modId xmlns:p14="http://schemas.microsoft.com/office/powerpoint/2010/main" val="319979275"/>
              </p:ext>
            </p:extLst>
          </p:nvPr>
        </p:nvGraphicFramePr>
        <p:xfrm>
          <a:off x="0" y="3635100"/>
          <a:ext cx="8848725" cy="31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D249D72-189B-4F7A-90BB-99FB84AEF9AE}"/>
              </a:ext>
            </a:extLst>
          </p:cNvPr>
          <p:cNvSpPr txBox="1"/>
          <p:nvPr/>
        </p:nvSpPr>
        <p:spPr>
          <a:xfrm>
            <a:off x="497369" y="1762404"/>
            <a:ext cx="1572581" cy="646331"/>
          </a:xfrm>
          <a:prstGeom prst="rect">
            <a:avLst/>
          </a:prstGeom>
          <a:noFill/>
          <a:ln>
            <a:solidFill>
              <a:schemeClr val="tx1"/>
            </a:solidFill>
          </a:ln>
        </p:spPr>
        <p:txBody>
          <a:bodyPr wrap="square" rtlCol="0">
            <a:spAutoFit/>
          </a:bodyPr>
          <a:lstStyle/>
          <a:p>
            <a:pPr algn="ctr"/>
            <a:r>
              <a:rPr lang="lv-LV" b="1" dirty="0"/>
              <a:t>Sasniedzamie MĒRĶI</a:t>
            </a:r>
          </a:p>
        </p:txBody>
      </p:sp>
      <p:sp>
        <p:nvSpPr>
          <p:cNvPr id="6" name="Arrow: Right 5">
            <a:extLst>
              <a:ext uri="{FF2B5EF4-FFF2-40B4-BE49-F238E27FC236}">
                <a16:creationId xmlns:a16="http://schemas.microsoft.com/office/drawing/2014/main" id="{6A79E224-9DC8-4DEB-989F-570A2910057B}"/>
              </a:ext>
            </a:extLst>
          </p:cNvPr>
          <p:cNvSpPr/>
          <p:nvPr/>
        </p:nvSpPr>
        <p:spPr>
          <a:xfrm>
            <a:off x="2211514" y="1952589"/>
            <a:ext cx="895350" cy="265959"/>
          </a:xfrm>
          <a:prstGeom prst="rightArrow">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7" name="Content Placeholder 2">
            <a:extLst>
              <a:ext uri="{FF2B5EF4-FFF2-40B4-BE49-F238E27FC236}">
                <a16:creationId xmlns:a16="http://schemas.microsoft.com/office/drawing/2014/main" id="{37325FB0-8906-4568-A3BE-D0FB842EFA7E}"/>
              </a:ext>
            </a:extLst>
          </p:cNvPr>
          <p:cNvSpPr txBox="1">
            <a:spLocks/>
          </p:cNvSpPr>
          <p:nvPr/>
        </p:nvSpPr>
        <p:spPr>
          <a:xfrm>
            <a:off x="3307151" y="1334766"/>
            <a:ext cx="5475114" cy="883781"/>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400" dirty="0">
                <a:latin typeface="+mn-lt"/>
              </a:rPr>
              <a:t>Pārskatīt ārstniecības pakalpojumu tarifa elementus,  nodrošinot, ka sniegto pakalpojumu apmaksa tiek veikta atbilstoši pakalpojumu faktiskajām izmaksām. Iekļaut valsts apmaksājamo klāstā jaunus pakalpojumus.</a:t>
            </a:r>
          </a:p>
        </p:txBody>
      </p:sp>
      <p:sp>
        <p:nvSpPr>
          <p:cNvPr id="8" name="Content Placeholder 2">
            <a:extLst>
              <a:ext uri="{FF2B5EF4-FFF2-40B4-BE49-F238E27FC236}">
                <a16:creationId xmlns:a16="http://schemas.microsoft.com/office/drawing/2014/main" id="{030A962A-7E8C-4394-9D15-E1F7B3D0790B}"/>
              </a:ext>
            </a:extLst>
          </p:cNvPr>
          <p:cNvSpPr txBox="1">
            <a:spLocks/>
          </p:cNvSpPr>
          <p:nvPr/>
        </p:nvSpPr>
        <p:spPr>
          <a:xfrm>
            <a:off x="3307151" y="2339119"/>
            <a:ext cx="5475114" cy="646331"/>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400" dirty="0">
                <a:latin typeface="+mn-lt"/>
              </a:rPr>
              <a:t>Segt stacionāro pakalpojumu sniedzēju izmaksas par ēdināšanas nodrošināšanu pēc iespējas pilnā apmērā (sedzot pakalpojuma pašizmaksu).</a:t>
            </a:r>
          </a:p>
        </p:txBody>
      </p:sp>
    </p:spTree>
    <p:extLst>
      <p:ext uri="{BB962C8B-B14F-4D97-AF65-F5344CB8AC3E}">
        <p14:creationId xmlns:p14="http://schemas.microsoft.com/office/powerpoint/2010/main" val="3203657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1987848" y="358813"/>
            <a:ext cx="6485033" cy="367412"/>
          </a:xfrm>
        </p:spPr>
        <p:txBody>
          <a:bodyPr>
            <a:normAutofit fontScale="90000"/>
          </a:bodyPr>
          <a:lstStyle/>
          <a:p>
            <a:pPr algn="ctr"/>
            <a:r>
              <a:rPr lang="lv-LV" dirty="0">
                <a:latin typeface="+mn-lt"/>
              </a:rPr>
              <a:t>Prioritāros pasākumos 2022-2024 iekļautie pasākumi medikamentiem</a:t>
            </a:r>
          </a:p>
        </p:txBody>
      </p:sp>
      <p:pic>
        <p:nvPicPr>
          <p:cNvPr id="4" name="Picture 3">
            <a:extLst>
              <a:ext uri="{FF2B5EF4-FFF2-40B4-BE49-F238E27FC236}">
                <a16:creationId xmlns:a16="http://schemas.microsoft.com/office/drawing/2014/main" id="{D68BA94A-A95E-4DEB-9147-ECBA937F4CF1}"/>
              </a:ext>
            </a:extLst>
          </p:cNvPr>
          <p:cNvPicPr>
            <a:picLocks noChangeAspect="1"/>
          </p:cNvPicPr>
          <p:nvPr/>
        </p:nvPicPr>
        <p:blipFill>
          <a:blip r:embed="rId2"/>
          <a:stretch>
            <a:fillRect/>
          </a:stretch>
        </p:blipFill>
        <p:spPr>
          <a:xfrm>
            <a:off x="478514" y="1348113"/>
            <a:ext cx="7885310" cy="5450899"/>
          </a:xfrm>
          <a:prstGeom prst="rect">
            <a:avLst/>
          </a:prstGeom>
        </p:spPr>
      </p:pic>
    </p:spTree>
    <p:extLst>
      <p:ext uri="{BB962C8B-B14F-4D97-AF65-F5344CB8AC3E}">
        <p14:creationId xmlns:p14="http://schemas.microsoft.com/office/powerpoint/2010/main" val="2049848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1987848" y="358813"/>
            <a:ext cx="6485033" cy="367412"/>
          </a:xfrm>
        </p:spPr>
        <p:txBody>
          <a:bodyPr>
            <a:normAutofit fontScale="90000"/>
          </a:bodyPr>
          <a:lstStyle/>
          <a:p>
            <a:pPr algn="ctr"/>
            <a:r>
              <a:rPr lang="lv-LV" dirty="0">
                <a:latin typeface="+mn-lt"/>
              </a:rPr>
              <a:t>Psihiatrijas atbalsta pasākumi </a:t>
            </a:r>
          </a:p>
        </p:txBody>
      </p:sp>
      <p:sp>
        <p:nvSpPr>
          <p:cNvPr id="26" name="TextBox 25">
            <a:extLst>
              <a:ext uri="{FF2B5EF4-FFF2-40B4-BE49-F238E27FC236}">
                <a16:creationId xmlns:a16="http://schemas.microsoft.com/office/drawing/2014/main" id="{6DA2F431-4AD1-45D8-A13E-09995E327F12}"/>
              </a:ext>
            </a:extLst>
          </p:cNvPr>
          <p:cNvSpPr txBox="1"/>
          <p:nvPr/>
        </p:nvSpPr>
        <p:spPr>
          <a:xfrm>
            <a:off x="466726" y="1571169"/>
            <a:ext cx="8582024" cy="2062103"/>
          </a:xfrm>
          <a:prstGeom prst="rect">
            <a:avLst/>
          </a:prstGeom>
          <a:noFill/>
        </p:spPr>
        <p:txBody>
          <a:bodyPr wrap="square" numCol="1" rtlCol="0">
            <a:spAutoFit/>
          </a:bodyPr>
          <a:lstStyle/>
          <a:p>
            <a:pPr marL="285750" indent="-285750">
              <a:spcBef>
                <a:spcPts val="600"/>
              </a:spcBef>
              <a:buFont typeface="Wingdings" panose="05000000000000000000" pitchFamily="2" charset="2"/>
              <a:buChar char="Ø"/>
            </a:pPr>
            <a:r>
              <a:rPr lang="lv-LV" dirty="0"/>
              <a:t>Palielināt specializētajos psihiskās veselības aprūpes ambulatorajos centros </a:t>
            </a:r>
            <a:r>
              <a:rPr lang="lv-LV" dirty="0" err="1"/>
              <a:t>multiprofesionalajā</a:t>
            </a:r>
            <a:r>
              <a:rPr lang="lv-LV" dirty="0"/>
              <a:t> komandā speciālistu skaits</a:t>
            </a:r>
          </a:p>
          <a:p>
            <a:pPr marL="285750" indent="-285750">
              <a:spcBef>
                <a:spcPts val="600"/>
              </a:spcBef>
              <a:buFont typeface="Wingdings" panose="05000000000000000000" pitchFamily="2" charset="2"/>
              <a:buChar char="Ø"/>
            </a:pPr>
            <a:r>
              <a:rPr lang="lv-LV" dirty="0"/>
              <a:t>Psihologa vai psihoterapeita konsultācijas ar ģimenes ārsta nosūtījumu</a:t>
            </a:r>
          </a:p>
          <a:p>
            <a:pPr marL="285750" indent="-285750">
              <a:spcBef>
                <a:spcPts val="600"/>
              </a:spcBef>
              <a:buFont typeface="Wingdings" panose="05000000000000000000" pitchFamily="2" charset="2"/>
              <a:buChar char="Ø"/>
            </a:pPr>
            <a:r>
              <a:rPr lang="lv-LV" dirty="0"/>
              <a:t>Konsultatīvā atbalsta tālruņa uzturēšana</a:t>
            </a:r>
          </a:p>
          <a:p>
            <a:pPr marL="285750" indent="-285750">
              <a:spcBef>
                <a:spcPts val="600"/>
              </a:spcBef>
              <a:buFont typeface="Wingdings" panose="05000000000000000000" pitchFamily="2" charset="2"/>
              <a:buChar char="Ø"/>
            </a:pPr>
            <a:r>
              <a:rPr lang="lv-LV" dirty="0"/>
              <a:t>Uzlabota bērnu un pusaudžu psihiskās veselības pakalpojumu pieejamība reģionos</a:t>
            </a:r>
          </a:p>
          <a:p>
            <a:pPr marL="285750" indent="-285750">
              <a:spcBef>
                <a:spcPts val="600"/>
              </a:spcBef>
              <a:buFont typeface="Wingdings" panose="05000000000000000000" pitchFamily="2" charset="2"/>
              <a:buChar char="Ø"/>
            </a:pPr>
            <a:r>
              <a:rPr lang="lv-LV" dirty="0"/>
              <a:t>Saglabāt ambulatoro un stacionāro psihiskās veselības aprūpes pakalpojumu apjomu</a:t>
            </a:r>
          </a:p>
        </p:txBody>
      </p:sp>
      <p:grpSp>
        <p:nvGrpSpPr>
          <p:cNvPr id="3" name="Group 2">
            <a:extLst>
              <a:ext uri="{FF2B5EF4-FFF2-40B4-BE49-F238E27FC236}">
                <a16:creationId xmlns:a16="http://schemas.microsoft.com/office/drawing/2014/main" id="{219CC61F-4982-4085-89F7-4AED245F15ED}"/>
              </a:ext>
            </a:extLst>
          </p:cNvPr>
          <p:cNvGrpSpPr/>
          <p:nvPr/>
        </p:nvGrpSpPr>
        <p:grpSpPr>
          <a:xfrm>
            <a:off x="97057" y="4092338"/>
            <a:ext cx="8747828" cy="2030420"/>
            <a:chOff x="97057" y="2456578"/>
            <a:chExt cx="8747828" cy="2030420"/>
          </a:xfrm>
        </p:grpSpPr>
        <p:sp>
          <p:nvSpPr>
            <p:cNvPr id="4" name="Arrow: Right 3">
              <a:extLst>
                <a:ext uri="{FF2B5EF4-FFF2-40B4-BE49-F238E27FC236}">
                  <a16:creationId xmlns:a16="http://schemas.microsoft.com/office/drawing/2014/main" id="{98F126D5-4FE3-47DF-AEEB-6BBA1F9E7DF2}"/>
                </a:ext>
              </a:extLst>
            </p:cNvPr>
            <p:cNvSpPr/>
            <p:nvPr/>
          </p:nvSpPr>
          <p:spPr>
            <a:xfrm>
              <a:off x="1705107" y="3413293"/>
              <a:ext cx="637793" cy="243512"/>
            </a:xfrm>
            <a:prstGeom prst="rightArrow">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5" name="TextBox 4">
              <a:extLst>
                <a:ext uri="{FF2B5EF4-FFF2-40B4-BE49-F238E27FC236}">
                  <a16:creationId xmlns:a16="http://schemas.microsoft.com/office/drawing/2014/main" id="{20EEDC83-2F1A-4637-95CC-A8CBDDE8B5BB}"/>
                </a:ext>
              </a:extLst>
            </p:cNvPr>
            <p:cNvSpPr txBox="1"/>
            <p:nvPr/>
          </p:nvSpPr>
          <p:spPr>
            <a:xfrm>
              <a:off x="97057" y="3223903"/>
              <a:ext cx="1572581" cy="646331"/>
            </a:xfrm>
            <a:prstGeom prst="rect">
              <a:avLst/>
            </a:prstGeom>
            <a:noFill/>
            <a:ln>
              <a:solidFill>
                <a:schemeClr val="tx1"/>
              </a:solidFill>
            </a:ln>
          </p:spPr>
          <p:txBody>
            <a:bodyPr wrap="square" rtlCol="0">
              <a:spAutoFit/>
            </a:bodyPr>
            <a:lstStyle/>
            <a:p>
              <a:pPr algn="ctr"/>
              <a:r>
                <a:rPr lang="lv-LV" b="1" dirty="0"/>
                <a:t>Sasniedzamie MĒRĶI</a:t>
              </a:r>
            </a:p>
          </p:txBody>
        </p:sp>
        <p:sp>
          <p:nvSpPr>
            <p:cNvPr id="6" name="Content Placeholder 2">
              <a:extLst>
                <a:ext uri="{FF2B5EF4-FFF2-40B4-BE49-F238E27FC236}">
                  <a16:creationId xmlns:a16="http://schemas.microsoft.com/office/drawing/2014/main" id="{94A74E6C-9B08-4629-AF81-93A494B0F51E}"/>
                </a:ext>
              </a:extLst>
            </p:cNvPr>
            <p:cNvSpPr txBox="1">
              <a:spLocks/>
            </p:cNvSpPr>
            <p:nvPr/>
          </p:nvSpPr>
          <p:spPr>
            <a:xfrm>
              <a:off x="2378369" y="2456578"/>
              <a:ext cx="6466512" cy="277517"/>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Nodrošināt iedzīvotājiem psihoemocionālo atbalstu 24/7.</a:t>
              </a:r>
            </a:p>
          </p:txBody>
        </p:sp>
        <p:sp>
          <p:nvSpPr>
            <p:cNvPr id="7" name="Content Placeholder 2">
              <a:extLst>
                <a:ext uri="{FF2B5EF4-FFF2-40B4-BE49-F238E27FC236}">
                  <a16:creationId xmlns:a16="http://schemas.microsoft.com/office/drawing/2014/main" id="{180342D7-68BA-4015-A6A7-A457C9CCC9A2}"/>
                </a:ext>
              </a:extLst>
            </p:cNvPr>
            <p:cNvSpPr txBox="1">
              <a:spLocks/>
            </p:cNvSpPr>
            <p:nvPr/>
          </p:nvSpPr>
          <p:spPr>
            <a:xfrm>
              <a:off x="2378369" y="2802837"/>
              <a:ext cx="6466516" cy="519352"/>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Vieglāku saslimšanas gadījumu nodošana ģimenes ārstu aprūpē un psihiatru atslogošana.</a:t>
              </a:r>
            </a:p>
          </p:txBody>
        </p:sp>
        <p:sp>
          <p:nvSpPr>
            <p:cNvPr id="8" name="Content Placeholder 2">
              <a:extLst>
                <a:ext uri="{FF2B5EF4-FFF2-40B4-BE49-F238E27FC236}">
                  <a16:creationId xmlns:a16="http://schemas.microsoft.com/office/drawing/2014/main" id="{2BA1FFC5-D517-435D-A9D9-3CEA495D6944}"/>
                </a:ext>
              </a:extLst>
            </p:cNvPr>
            <p:cNvSpPr txBox="1">
              <a:spLocks/>
            </p:cNvSpPr>
            <p:nvPr/>
          </p:nvSpPr>
          <p:spPr>
            <a:xfrm>
              <a:off x="2378369" y="3396107"/>
              <a:ext cx="6456028" cy="519352"/>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Paplašināt valsts apmaksāto veselības aprūpes pakalpojumu klāstu, nodrošināt savlaicīgu diagnostiku, ārstēšanu un rehabilitāciju</a:t>
              </a:r>
            </a:p>
          </p:txBody>
        </p:sp>
        <p:sp>
          <p:nvSpPr>
            <p:cNvPr id="9" name="Content Placeholder 2">
              <a:extLst>
                <a:ext uri="{FF2B5EF4-FFF2-40B4-BE49-F238E27FC236}">
                  <a16:creationId xmlns:a16="http://schemas.microsoft.com/office/drawing/2014/main" id="{534AFFA8-2617-4640-B3E3-E5B4F4FDB341}"/>
                </a:ext>
              </a:extLst>
            </p:cNvPr>
            <p:cNvSpPr txBox="1">
              <a:spLocks/>
            </p:cNvSpPr>
            <p:nvPr/>
          </p:nvSpPr>
          <p:spPr>
            <a:xfrm>
              <a:off x="2378369" y="3967646"/>
              <a:ext cx="6445544" cy="519352"/>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Nodrošināt ambulatoro pakalpojumu pieejamību primārajā un sekundārajā veselības aprūpē,  samazinot neatliekami </a:t>
              </a:r>
              <a:r>
                <a:rPr lang="lv-LV" sz="1600" dirty="0" err="1">
                  <a:latin typeface="+mn-lt"/>
                </a:rPr>
                <a:t>stacionēto</a:t>
              </a:r>
              <a:r>
                <a:rPr lang="lv-LV" sz="1600" dirty="0">
                  <a:latin typeface="+mn-lt"/>
                </a:rPr>
                <a:t> gadījumu skaitu.</a:t>
              </a:r>
            </a:p>
          </p:txBody>
        </p:sp>
      </p:grpSp>
      <p:sp>
        <p:nvSpPr>
          <p:cNvPr id="11" name="Content Placeholder 2">
            <a:extLst>
              <a:ext uri="{FF2B5EF4-FFF2-40B4-BE49-F238E27FC236}">
                <a16:creationId xmlns:a16="http://schemas.microsoft.com/office/drawing/2014/main" id="{2BCA6ADA-BA44-49EE-B32E-415203A8A5A1}"/>
              </a:ext>
            </a:extLst>
          </p:cNvPr>
          <p:cNvSpPr txBox="1">
            <a:spLocks/>
          </p:cNvSpPr>
          <p:nvPr/>
        </p:nvSpPr>
        <p:spPr>
          <a:xfrm>
            <a:off x="2378369" y="6174945"/>
            <a:ext cx="6445544" cy="324242"/>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Novērst pašnāvības</a:t>
            </a:r>
          </a:p>
        </p:txBody>
      </p:sp>
    </p:spTree>
    <p:extLst>
      <p:ext uri="{BB962C8B-B14F-4D97-AF65-F5344CB8AC3E}">
        <p14:creationId xmlns:p14="http://schemas.microsoft.com/office/powerpoint/2010/main" val="2932032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2416473" y="415963"/>
            <a:ext cx="6485033" cy="422237"/>
          </a:xfrm>
        </p:spPr>
        <p:txBody>
          <a:bodyPr>
            <a:normAutofit/>
          </a:bodyPr>
          <a:lstStyle/>
          <a:p>
            <a:pPr algn="ctr"/>
            <a:r>
              <a:rPr lang="lv-LV" dirty="0">
                <a:latin typeface="+mn-lt"/>
              </a:rPr>
              <a:t>Psihiatrijas atbalsta pasākumi </a:t>
            </a:r>
            <a:endParaRPr lang="lv-LV" dirty="0">
              <a:solidFill>
                <a:srgbClr val="FF0000"/>
              </a:solidFill>
              <a:latin typeface="+mn-lt"/>
            </a:endParaRPr>
          </a:p>
        </p:txBody>
      </p:sp>
      <p:graphicFrame>
        <p:nvGraphicFramePr>
          <p:cNvPr id="33" name="Diagram 32">
            <a:extLst>
              <a:ext uri="{FF2B5EF4-FFF2-40B4-BE49-F238E27FC236}">
                <a16:creationId xmlns:a16="http://schemas.microsoft.com/office/drawing/2014/main" id="{B889516C-E51C-4399-9399-ADC3811C1BBA}"/>
              </a:ext>
            </a:extLst>
          </p:cNvPr>
          <p:cNvGraphicFramePr/>
          <p:nvPr>
            <p:extLst>
              <p:ext uri="{D42A27DB-BD31-4B8C-83A1-F6EECF244321}">
                <p14:modId xmlns:p14="http://schemas.microsoft.com/office/powerpoint/2010/main" val="4154853264"/>
              </p:ext>
            </p:extLst>
          </p:nvPr>
        </p:nvGraphicFramePr>
        <p:xfrm>
          <a:off x="52781" y="1758278"/>
          <a:ext cx="8848725" cy="453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8641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1987848" y="358813"/>
            <a:ext cx="6485033" cy="738664"/>
          </a:xfrm>
        </p:spPr>
        <p:txBody>
          <a:bodyPr>
            <a:normAutofit fontScale="90000"/>
          </a:bodyPr>
          <a:lstStyle/>
          <a:p>
            <a:pPr algn="ctr"/>
            <a:r>
              <a:rPr lang="lv-LV" dirty="0">
                <a:latin typeface="+mn-lt"/>
              </a:rPr>
              <a:t>Paliatīvās aprūpes pakalpojumu pieejamības nodrošināšana</a:t>
            </a:r>
          </a:p>
        </p:txBody>
      </p:sp>
      <p:sp>
        <p:nvSpPr>
          <p:cNvPr id="3" name="Content Placeholder 2">
            <a:extLst>
              <a:ext uri="{FF2B5EF4-FFF2-40B4-BE49-F238E27FC236}">
                <a16:creationId xmlns:a16="http://schemas.microsoft.com/office/drawing/2014/main" id="{3C3096AD-3CBB-4D02-B0E5-917ACC906F79}"/>
              </a:ext>
            </a:extLst>
          </p:cNvPr>
          <p:cNvSpPr>
            <a:spLocks noGrp="1"/>
          </p:cNvSpPr>
          <p:nvPr>
            <p:ph idx="1"/>
          </p:nvPr>
        </p:nvSpPr>
        <p:spPr>
          <a:xfrm>
            <a:off x="3387018" y="3443725"/>
            <a:ext cx="5475114" cy="678891"/>
          </a:xfrm>
          <a:solidFill>
            <a:schemeClr val="accent2">
              <a:lumMod val="40000"/>
              <a:lumOff val="60000"/>
            </a:schemeClr>
          </a:solidFill>
        </p:spPr>
        <p:txBody>
          <a:bodyPr>
            <a:noAutofit/>
          </a:bodyPr>
          <a:lstStyle/>
          <a:p>
            <a:pPr marL="0" indent="0">
              <a:buNone/>
            </a:pPr>
            <a:r>
              <a:rPr lang="lv-LV" sz="1400" dirty="0">
                <a:latin typeface="+mn-lt"/>
              </a:rPr>
              <a:t>Nodrošināt vienlīdzīgus paliatīvās aprūpes pakalpojumus gan pieaugušajiem, gan bērniem, kā arī vienlīdzīgu pakalpojumu pieejamību reģionos un Rīgā dzīvojošiem iedzīvotājiem.</a:t>
            </a:r>
          </a:p>
        </p:txBody>
      </p:sp>
      <p:sp>
        <p:nvSpPr>
          <p:cNvPr id="17" name="Arrow: Right 16">
            <a:extLst>
              <a:ext uri="{FF2B5EF4-FFF2-40B4-BE49-F238E27FC236}">
                <a16:creationId xmlns:a16="http://schemas.microsoft.com/office/drawing/2014/main" id="{35C3A700-90AA-4CBB-994B-650FF761BAB0}"/>
              </a:ext>
            </a:extLst>
          </p:cNvPr>
          <p:cNvSpPr/>
          <p:nvPr/>
        </p:nvSpPr>
        <p:spPr>
          <a:xfrm>
            <a:off x="2334504" y="4942775"/>
            <a:ext cx="895350" cy="265959"/>
          </a:xfrm>
          <a:prstGeom prst="rightArrow">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26" name="TextBox 25">
            <a:extLst>
              <a:ext uri="{FF2B5EF4-FFF2-40B4-BE49-F238E27FC236}">
                <a16:creationId xmlns:a16="http://schemas.microsoft.com/office/drawing/2014/main" id="{6DA2F431-4AD1-45D8-A13E-09995E327F12}"/>
              </a:ext>
            </a:extLst>
          </p:cNvPr>
          <p:cNvSpPr txBox="1"/>
          <p:nvPr/>
        </p:nvSpPr>
        <p:spPr>
          <a:xfrm>
            <a:off x="534062" y="2213511"/>
            <a:ext cx="8458936" cy="1569660"/>
          </a:xfrm>
          <a:prstGeom prst="rect">
            <a:avLst/>
          </a:prstGeom>
          <a:noFill/>
        </p:spPr>
        <p:txBody>
          <a:bodyPr wrap="square" numCol="2" rtlCol="0">
            <a:spAutoFit/>
          </a:bodyPr>
          <a:lstStyle/>
          <a:p>
            <a:pPr marL="285750" indent="-285750">
              <a:buFont typeface="Wingdings" panose="05000000000000000000" pitchFamily="2" charset="2"/>
              <a:buChar char="Ø"/>
            </a:pPr>
            <a:r>
              <a:rPr lang="lv-LV" sz="1600" dirty="0"/>
              <a:t>Ārstniecības pakalpojumu pieejamības uzlabošana;</a:t>
            </a:r>
          </a:p>
          <a:p>
            <a:pPr marL="285750" indent="-285750">
              <a:buFont typeface="Wingdings" panose="05000000000000000000" pitchFamily="2" charset="2"/>
              <a:buChar char="Ø"/>
            </a:pPr>
            <a:r>
              <a:rPr lang="lv-LV" sz="1600" dirty="0"/>
              <a:t>Mazināt pakalpojumu sadrumstalotību;</a:t>
            </a:r>
          </a:p>
          <a:p>
            <a:pPr marL="285750" indent="-285750">
              <a:buFont typeface="Wingdings" panose="05000000000000000000" pitchFamily="2" charset="2"/>
              <a:buChar char="Ø"/>
            </a:pPr>
            <a:r>
              <a:rPr lang="lv-LV" sz="1600" dirty="0"/>
              <a:t>Cilvēkresursu pieejamība paliatīvās aprūpes pakalpojumu sniegšanā;</a:t>
            </a:r>
          </a:p>
          <a:p>
            <a:pPr marL="285750" indent="-285750">
              <a:buFont typeface="Wingdings" panose="05000000000000000000" pitchFamily="2" charset="2"/>
              <a:buChar char="Ø"/>
            </a:pPr>
            <a:endParaRPr lang="lv-LV" sz="1600" dirty="0"/>
          </a:p>
          <a:p>
            <a:pPr marL="285750" indent="-285750">
              <a:buFont typeface="Wingdings" panose="05000000000000000000" pitchFamily="2" charset="2"/>
              <a:buChar char="Ø"/>
            </a:pPr>
            <a:r>
              <a:rPr lang="lv-LV" sz="1600" dirty="0"/>
              <a:t>Paplašināts nodrošināto paliatīvās aprūpes pakalpojumu klāsts;</a:t>
            </a:r>
          </a:p>
          <a:p>
            <a:pPr marL="285750" indent="-285750">
              <a:buFont typeface="Wingdings" panose="05000000000000000000" pitchFamily="2" charset="2"/>
              <a:buChar char="Ø"/>
            </a:pPr>
            <a:r>
              <a:rPr lang="lv-LV" sz="1600" dirty="0"/>
              <a:t>Sabiedrības informēšana;</a:t>
            </a:r>
          </a:p>
          <a:p>
            <a:pPr marL="285750" indent="-285750">
              <a:buFont typeface="Wingdings" panose="05000000000000000000" pitchFamily="2" charset="2"/>
              <a:buChar char="Ø"/>
            </a:pPr>
            <a:r>
              <a:rPr lang="lv-LV" sz="1600" dirty="0"/>
              <a:t>Paliatīvās aprūpes līmeņošana.</a:t>
            </a:r>
          </a:p>
        </p:txBody>
      </p:sp>
      <p:sp>
        <p:nvSpPr>
          <p:cNvPr id="4" name="TextBox 3">
            <a:extLst>
              <a:ext uri="{FF2B5EF4-FFF2-40B4-BE49-F238E27FC236}">
                <a16:creationId xmlns:a16="http://schemas.microsoft.com/office/drawing/2014/main" id="{4AEE2E7F-961D-4DA7-AFD5-F1CE1374D1E4}"/>
              </a:ext>
            </a:extLst>
          </p:cNvPr>
          <p:cNvSpPr txBox="1"/>
          <p:nvPr/>
        </p:nvSpPr>
        <p:spPr>
          <a:xfrm>
            <a:off x="604760" y="1389278"/>
            <a:ext cx="8114497" cy="738664"/>
          </a:xfrm>
          <a:prstGeom prst="rect">
            <a:avLst/>
          </a:prstGeom>
          <a:solidFill>
            <a:schemeClr val="accent4">
              <a:lumMod val="20000"/>
              <a:lumOff val="80000"/>
            </a:schemeClr>
          </a:solidFill>
        </p:spPr>
        <p:txBody>
          <a:bodyPr wrap="square" rtlCol="0">
            <a:spAutoFit/>
          </a:bodyPr>
          <a:lstStyle/>
          <a:p>
            <a:pPr algn="just"/>
            <a:r>
              <a:rPr lang="lv-LV" sz="1400" dirty="0">
                <a:latin typeface="Calibri" panose="020F0502020204030204" pitchFamily="34" charset="0"/>
                <a:ea typeface="Calibri" panose="020F0502020204030204" pitchFamily="34" charset="0"/>
              </a:rPr>
              <a:t>Radīt visaptverošu, uz cilvēku centrētu paliatīvo aprūpi, kas neatkarīgi no iedzīvotāju sociālekonomiskā stāvokļa nodrošinātu savlaicīgus, kvalitatīvus un izmaksu ziņā pieejamus pakalpojumus, tai skaitā psihoemocionālo atbalstu dzīves nogalē gan cilvēkam, gan viņa ģimenei.</a:t>
            </a:r>
            <a:endParaRPr lang="lv-LV" sz="1400" dirty="0"/>
          </a:p>
        </p:txBody>
      </p:sp>
      <p:sp>
        <p:nvSpPr>
          <p:cNvPr id="12" name="TextBox 11">
            <a:extLst>
              <a:ext uri="{FF2B5EF4-FFF2-40B4-BE49-F238E27FC236}">
                <a16:creationId xmlns:a16="http://schemas.microsoft.com/office/drawing/2014/main" id="{FCE4854E-311C-4C8D-950F-0FE7F3BEA399}"/>
              </a:ext>
            </a:extLst>
          </p:cNvPr>
          <p:cNvSpPr txBox="1"/>
          <p:nvPr/>
        </p:nvSpPr>
        <p:spPr>
          <a:xfrm>
            <a:off x="639982" y="4752588"/>
            <a:ext cx="1572581" cy="646331"/>
          </a:xfrm>
          <a:prstGeom prst="rect">
            <a:avLst/>
          </a:prstGeom>
          <a:noFill/>
          <a:ln>
            <a:solidFill>
              <a:schemeClr val="tx1"/>
            </a:solidFill>
          </a:ln>
        </p:spPr>
        <p:txBody>
          <a:bodyPr wrap="square" rtlCol="0">
            <a:spAutoFit/>
          </a:bodyPr>
          <a:lstStyle/>
          <a:p>
            <a:pPr algn="ctr"/>
            <a:r>
              <a:rPr lang="lv-LV" b="1" dirty="0"/>
              <a:t>Sasniedzamie MĒRĶI</a:t>
            </a:r>
          </a:p>
        </p:txBody>
      </p:sp>
      <p:sp>
        <p:nvSpPr>
          <p:cNvPr id="21" name="Content Placeholder 2">
            <a:extLst>
              <a:ext uri="{FF2B5EF4-FFF2-40B4-BE49-F238E27FC236}">
                <a16:creationId xmlns:a16="http://schemas.microsoft.com/office/drawing/2014/main" id="{C818FA01-F699-4D17-BE54-CE133CB5BB9C}"/>
              </a:ext>
            </a:extLst>
          </p:cNvPr>
          <p:cNvSpPr txBox="1">
            <a:spLocks/>
          </p:cNvSpPr>
          <p:nvPr/>
        </p:nvSpPr>
        <p:spPr>
          <a:xfrm>
            <a:off x="3387018" y="4845533"/>
            <a:ext cx="5475114" cy="460440"/>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400" dirty="0">
                <a:latin typeface="+mn-lt"/>
              </a:rPr>
              <a:t>Pilnveidot ārstniecības personu zināšanas par paliatīvo aprūpi, nodrošināt nepieciešamo paliatīvās aprūpes speciālistu skaitu. </a:t>
            </a:r>
          </a:p>
        </p:txBody>
      </p:sp>
      <p:sp>
        <p:nvSpPr>
          <p:cNvPr id="27" name="Content Placeholder 2">
            <a:extLst>
              <a:ext uri="{FF2B5EF4-FFF2-40B4-BE49-F238E27FC236}">
                <a16:creationId xmlns:a16="http://schemas.microsoft.com/office/drawing/2014/main" id="{EAC900DC-3937-484B-B9B9-324A97D57038}"/>
              </a:ext>
            </a:extLst>
          </p:cNvPr>
          <p:cNvSpPr txBox="1">
            <a:spLocks/>
          </p:cNvSpPr>
          <p:nvPr/>
        </p:nvSpPr>
        <p:spPr>
          <a:xfrm>
            <a:off x="3387018" y="5358286"/>
            <a:ext cx="5475114" cy="270500"/>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400" dirty="0">
                <a:latin typeface="+mn-lt"/>
              </a:rPr>
              <a:t>Uzlabota ilgstoši kopjamo paliatīvās aprūpes pacientu aprūpe.</a:t>
            </a:r>
          </a:p>
        </p:txBody>
      </p:sp>
      <p:sp>
        <p:nvSpPr>
          <p:cNvPr id="19" name="Content Placeholder 2">
            <a:extLst>
              <a:ext uri="{FF2B5EF4-FFF2-40B4-BE49-F238E27FC236}">
                <a16:creationId xmlns:a16="http://schemas.microsoft.com/office/drawing/2014/main" id="{7292000D-1A5C-4CCF-B6A4-CD3B0632EDAE}"/>
              </a:ext>
            </a:extLst>
          </p:cNvPr>
          <p:cNvSpPr txBox="1">
            <a:spLocks/>
          </p:cNvSpPr>
          <p:nvPr/>
        </p:nvSpPr>
        <p:spPr>
          <a:xfrm>
            <a:off x="3387018" y="5681099"/>
            <a:ext cx="5475114" cy="270500"/>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400" dirty="0">
                <a:latin typeface="+mn-lt"/>
              </a:rPr>
              <a:t>Uzlabot sabiedrības informētību par paliatīvās aprūpes iespējām.</a:t>
            </a:r>
          </a:p>
        </p:txBody>
      </p:sp>
      <p:sp>
        <p:nvSpPr>
          <p:cNvPr id="11" name="Content Placeholder 2">
            <a:extLst>
              <a:ext uri="{FF2B5EF4-FFF2-40B4-BE49-F238E27FC236}">
                <a16:creationId xmlns:a16="http://schemas.microsoft.com/office/drawing/2014/main" id="{7E2A2E18-9A36-4F06-A336-BB60EB70B4A1}"/>
              </a:ext>
            </a:extLst>
          </p:cNvPr>
          <p:cNvSpPr txBox="1">
            <a:spLocks/>
          </p:cNvSpPr>
          <p:nvPr/>
        </p:nvSpPr>
        <p:spPr>
          <a:xfrm>
            <a:off x="3387018" y="4191103"/>
            <a:ext cx="5475114" cy="595692"/>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400" dirty="0">
                <a:latin typeface="+mn-lt"/>
              </a:rPr>
              <a:t>Piesaistīt veselības aprūpes sistēmā koordinatoru, kurš pārzinātu paliatīvās aprūpes iespējas, </a:t>
            </a:r>
            <a:r>
              <a:rPr lang="lv-LV" sz="1400" dirty="0" err="1">
                <a:latin typeface="+mn-lt"/>
              </a:rPr>
              <a:t>proaktīvi</a:t>
            </a:r>
            <a:r>
              <a:rPr lang="lv-LV" sz="1400" dirty="0">
                <a:latin typeface="+mn-lt"/>
              </a:rPr>
              <a:t> piedāvātu pacientam nepieciešamo pakalpojumu.</a:t>
            </a:r>
          </a:p>
        </p:txBody>
      </p:sp>
      <p:sp>
        <p:nvSpPr>
          <p:cNvPr id="13" name="Content Placeholder 2">
            <a:extLst>
              <a:ext uri="{FF2B5EF4-FFF2-40B4-BE49-F238E27FC236}">
                <a16:creationId xmlns:a16="http://schemas.microsoft.com/office/drawing/2014/main" id="{3F6C5B2A-C558-46D7-89FF-8CDFDB5B8A44}"/>
              </a:ext>
            </a:extLst>
          </p:cNvPr>
          <p:cNvSpPr txBox="1">
            <a:spLocks/>
          </p:cNvSpPr>
          <p:nvPr/>
        </p:nvSpPr>
        <p:spPr>
          <a:xfrm>
            <a:off x="3387018" y="6003912"/>
            <a:ext cx="5475114" cy="511876"/>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400" dirty="0">
                <a:latin typeface="+mn-lt"/>
              </a:rPr>
              <a:t>Attīstīt tādu veselības aprūpes sistēmu, kur paliatīvā aprūpe ir </a:t>
            </a:r>
            <a:r>
              <a:rPr lang="lv-LV" sz="1400" dirty="0" err="1">
                <a:latin typeface="+mn-lt"/>
              </a:rPr>
              <a:t>integratīva</a:t>
            </a:r>
            <a:r>
              <a:rPr lang="lv-LV" sz="1400" dirty="0">
                <a:latin typeface="+mn-lt"/>
              </a:rPr>
              <a:t> tās sastāvdaļa visos veselības aprūpes līmeņos.</a:t>
            </a:r>
          </a:p>
        </p:txBody>
      </p:sp>
    </p:spTree>
    <p:extLst>
      <p:ext uri="{BB962C8B-B14F-4D97-AF65-F5344CB8AC3E}">
        <p14:creationId xmlns:p14="http://schemas.microsoft.com/office/powerpoint/2010/main" val="2147181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1987848" y="358812"/>
            <a:ext cx="6485033" cy="723367"/>
          </a:xfrm>
        </p:spPr>
        <p:txBody>
          <a:bodyPr>
            <a:normAutofit fontScale="90000"/>
          </a:bodyPr>
          <a:lstStyle/>
          <a:p>
            <a:pPr algn="ctr"/>
            <a:r>
              <a:rPr lang="lv-LV" dirty="0">
                <a:latin typeface="+mn-lt"/>
              </a:rPr>
              <a:t>Paliatīvās aprūpes pakalpojumu pieejamības nodrošināšana</a:t>
            </a:r>
          </a:p>
        </p:txBody>
      </p:sp>
      <p:graphicFrame>
        <p:nvGraphicFramePr>
          <p:cNvPr id="19" name="Diagram 18">
            <a:extLst>
              <a:ext uri="{FF2B5EF4-FFF2-40B4-BE49-F238E27FC236}">
                <a16:creationId xmlns:a16="http://schemas.microsoft.com/office/drawing/2014/main" id="{DE6C1FC3-B829-454B-ADE7-BFF22998D928}"/>
              </a:ext>
            </a:extLst>
          </p:cNvPr>
          <p:cNvGraphicFramePr/>
          <p:nvPr>
            <p:extLst>
              <p:ext uri="{D42A27DB-BD31-4B8C-83A1-F6EECF244321}">
                <p14:modId xmlns:p14="http://schemas.microsoft.com/office/powerpoint/2010/main" val="1422969532"/>
              </p:ext>
            </p:extLst>
          </p:nvPr>
        </p:nvGraphicFramePr>
        <p:xfrm>
          <a:off x="200024" y="2517775"/>
          <a:ext cx="8848725" cy="4384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8BC73BC1-3F88-491A-804E-0A67BBF974A6}"/>
              </a:ext>
            </a:extLst>
          </p:cNvPr>
          <p:cNvSpPr txBox="1"/>
          <p:nvPr/>
        </p:nvSpPr>
        <p:spPr>
          <a:xfrm>
            <a:off x="576662" y="1382464"/>
            <a:ext cx="8472087" cy="846386"/>
          </a:xfrm>
          <a:prstGeom prst="rect">
            <a:avLst/>
          </a:prstGeom>
          <a:solidFill>
            <a:schemeClr val="accent4">
              <a:lumMod val="20000"/>
              <a:lumOff val="80000"/>
            </a:schemeClr>
          </a:solidFill>
        </p:spPr>
        <p:txBody>
          <a:bodyPr wrap="square" rtlCol="0">
            <a:spAutoFit/>
          </a:bodyPr>
          <a:lstStyle/>
          <a:p>
            <a:pPr algn="just"/>
            <a:r>
              <a:rPr lang="lv-LV" sz="1600" b="1" dirty="0"/>
              <a:t>Sasniedzamie RĀDĪTĀJI:</a:t>
            </a:r>
          </a:p>
          <a:p>
            <a:pPr algn="just"/>
            <a:r>
              <a:rPr lang="lv-LV" sz="1650" dirty="0">
                <a:latin typeface="Calibri" panose="020F0502020204030204" pitchFamily="34" charset="0"/>
                <a:ea typeface="Calibri" panose="020F0502020204030204" pitchFamily="34" charset="0"/>
              </a:rPr>
              <a:t>Paliatīvās aprūpes pacientu grupā samazinājies Neatliekamā medicīniskā palīdzības dienesta izsaukumu un hospitalizāciju skaits.</a:t>
            </a:r>
          </a:p>
        </p:txBody>
      </p:sp>
    </p:spTree>
    <p:extLst>
      <p:ext uri="{BB962C8B-B14F-4D97-AF65-F5344CB8AC3E}">
        <p14:creationId xmlns:p14="http://schemas.microsoft.com/office/powerpoint/2010/main" val="3121392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1987848" y="358813"/>
            <a:ext cx="6485033" cy="367412"/>
          </a:xfrm>
        </p:spPr>
        <p:txBody>
          <a:bodyPr>
            <a:normAutofit fontScale="90000"/>
          </a:bodyPr>
          <a:lstStyle/>
          <a:p>
            <a:pPr algn="ctr"/>
            <a:r>
              <a:rPr lang="lv-LV" dirty="0">
                <a:latin typeface="+mn-lt"/>
              </a:rPr>
              <a:t>Atbalsts reto slimību jomā </a:t>
            </a:r>
          </a:p>
        </p:txBody>
      </p:sp>
      <p:sp>
        <p:nvSpPr>
          <p:cNvPr id="17" name="Arrow: Right 16">
            <a:extLst>
              <a:ext uri="{FF2B5EF4-FFF2-40B4-BE49-F238E27FC236}">
                <a16:creationId xmlns:a16="http://schemas.microsoft.com/office/drawing/2014/main" id="{35C3A700-90AA-4CBB-994B-650FF761BAB0}"/>
              </a:ext>
            </a:extLst>
          </p:cNvPr>
          <p:cNvSpPr/>
          <p:nvPr/>
        </p:nvSpPr>
        <p:spPr>
          <a:xfrm>
            <a:off x="2364989" y="4199920"/>
            <a:ext cx="895350" cy="265959"/>
          </a:xfrm>
          <a:prstGeom prst="rightArrow">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26" name="TextBox 25">
            <a:extLst>
              <a:ext uri="{FF2B5EF4-FFF2-40B4-BE49-F238E27FC236}">
                <a16:creationId xmlns:a16="http://schemas.microsoft.com/office/drawing/2014/main" id="{6DA2F431-4AD1-45D8-A13E-09995E327F12}"/>
              </a:ext>
            </a:extLst>
          </p:cNvPr>
          <p:cNvSpPr txBox="1"/>
          <p:nvPr/>
        </p:nvSpPr>
        <p:spPr>
          <a:xfrm>
            <a:off x="508895" y="1980985"/>
            <a:ext cx="8458936" cy="830997"/>
          </a:xfrm>
          <a:prstGeom prst="rect">
            <a:avLst/>
          </a:prstGeom>
          <a:noFill/>
        </p:spPr>
        <p:txBody>
          <a:bodyPr wrap="square" numCol="1" rtlCol="0">
            <a:spAutoFit/>
          </a:bodyPr>
          <a:lstStyle/>
          <a:p>
            <a:pPr marL="285750" indent="-285750">
              <a:buFont typeface="Wingdings" panose="05000000000000000000" pitchFamily="2" charset="2"/>
              <a:buChar char="Ø"/>
            </a:pPr>
            <a:r>
              <a:rPr lang="lv-LV" sz="1600" dirty="0"/>
              <a:t>Reto slimību ārstēšana;</a:t>
            </a:r>
          </a:p>
          <a:p>
            <a:pPr marL="285750" indent="-285750">
              <a:buFont typeface="Wingdings" panose="05000000000000000000" pitchFamily="2" charset="2"/>
              <a:buChar char="Ø"/>
            </a:pPr>
            <a:r>
              <a:rPr lang="lv-LV" sz="1600" dirty="0"/>
              <a:t>Uzlabota ārstēšanai nepieciešamo medikamentu pieejamība;</a:t>
            </a:r>
          </a:p>
          <a:p>
            <a:pPr marL="285750" indent="-285750">
              <a:buFont typeface="Wingdings" panose="05000000000000000000" pitchFamily="2" charset="2"/>
              <a:buChar char="Ø"/>
            </a:pPr>
            <a:r>
              <a:rPr lang="lv-LV" sz="1600" dirty="0"/>
              <a:t>Reto slimību pacientu aprūpe.</a:t>
            </a:r>
          </a:p>
        </p:txBody>
      </p:sp>
      <p:sp>
        <p:nvSpPr>
          <p:cNvPr id="4" name="TextBox 3">
            <a:extLst>
              <a:ext uri="{FF2B5EF4-FFF2-40B4-BE49-F238E27FC236}">
                <a16:creationId xmlns:a16="http://schemas.microsoft.com/office/drawing/2014/main" id="{4AEE2E7F-961D-4DA7-AFD5-F1CE1374D1E4}"/>
              </a:ext>
            </a:extLst>
          </p:cNvPr>
          <p:cNvSpPr txBox="1"/>
          <p:nvPr/>
        </p:nvSpPr>
        <p:spPr>
          <a:xfrm>
            <a:off x="604760" y="1389278"/>
            <a:ext cx="8114497" cy="523220"/>
          </a:xfrm>
          <a:prstGeom prst="rect">
            <a:avLst/>
          </a:prstGeom>
          <a:solidFill>
            <a:schemeClr val="accent4">
              <a:lumMod val="20000"/>
              <a:lumOff val="80000"/>
            </a:schemeClr>
          </a:solidFill>
        </p:spPr>
        <p:txBody>
          <a:bodyPr wrap="square" rtlCol="0">
            <a:spAutoFit/>
          </a:bodyPr>
          <a:lstStyle/>
          <a:p>
            <a:pPr algn="just"/>
            <a:r>
              <a:rPr lang="lv-LV" sz="1400" dirty="0">
                <a:latin typeface="Calibri" panose="020F0502020204030204" pitchFamily="34" charset="0"/>
                <a:ea typeface="Calibri" panose="020F0502020204030204" pitchFamily="34" charset="0"/>
              </a:rPr>
              <a:t>Nodrošināt reto slimības jomas attīstību un pilnveidi, nodrošinot uz pacientu centrētus veselības aprūpes pakalpojumus.</a:t>
            </a:r>
            <a:endParaRPr lang="lv-LV" sz="1400" dirty="0"/>
          </a:p>
        </p:txBody>
      </p:sp>
      <p:sp>
        <p:nvSpPr>
          <p:cNvPr id="12" name="TextBox 11">
            <a:extLst>
              <a:ext uri="{FF2B5EF4-FFF2-40B4-BE49-F238E27FC236}">
                <a16:creationId xmlns:a16="http://schemas.microsoft.com/office/drawing/2014/main" id="{FCE4854E-311C-4C8D-950F-0FE7F3BEA399}"/>
              </a:ext>
            </a:extLst>
          </p:cNvPr>
          <p:cNvSpPr txBox="1"/>
          <p:nvPr/>
        </p:nvSpPr>
        <p:spPr>
          <a:xfrm>
            <a:off x="700952" y="3871235"/>
            <a:ext cx="1572581" cy="923330"/>
          </a:xfrm>
          <a:prstGeom prst="rect">
            <a:avLst/>
          </a:prstGeom>
          <a:noFill/>
          <a:ln>
            <a:solidFill>
              <a:schemeClr val="tx1"/>
            </a:solidFill>
          </a:ln>
        </p:spPr>
        <p:txBody>
          <a:bodyPr wrap="square" rtlCol="0">
            <a:spAutoFit/>
          </a:bodyPr>
          <a:lstStyle/>
          <a:p>
            <a:pPr algn="ctr"/>
            <a:r>
              <a:rPr lang="lv-LV" b="1" dirty="0"/>
              <a:t>Galvenie sasniedzamie MĒRĶI</a:t>
            </a:r>
          </a:p>
        </p:txBody>
      </p:sp>
      <p:sp>
        <p:nvSpPr>
          <p:cNvPr id="27" name="Content Placeholder 2">
            <a:extLst>
              <a:ext uri="{FF2B5EF4-FFF2-40B4-BE49-F238E27FC236}">
                <a16:creationId xmlns:a16="http://schemas.microsoft.com/office/drawing/2014/main" id="{EAC900DC-3937-484B-B9B9-324A97D57038}"/>
              </a:ext>
            </a:extLst>
          </p:cNvPr>
          <p:cNvSpPr txBox="1">
            <a:spLocks/>
          </p:cNvSpPr>
          <p:nvPr/>
        </p:nvSpPr>
        <p:spPr>
          <a:xfrm>
            <a:off x="3351795" y="4447481"/>
            <a:ext cx="5475114" cy="923330"/>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Nodrošināt vienas medicīnas māsas slodzi katrā koordinācijas centra atbalsta vienībā (VSIA “Paula Stradiņa klīniskā universitātes slimnīca” un SIA “Rīgas austrumu klīniskā universitātes slimnīca”).</a:t>
            </a:r>
          </a:p>
        </p:txBody>
      </p:sp>
      <p:sp>
        <p:nvSpPr>
          <p:cNvPr id="11" name="Content Placeholder 2">
            <a:extLst>
              <a:ext uri="{FF2B5EF4-FFF2-40B4-BE49-F238E27FC236}">
                <a16:creationId xmlns:a16="http://schemas.microsoft.com/office/drawing/2014/main" id="{7E2A2E18-9A36-4F06-A336-BB60EB70B4A1}"/>
              </a:ext>
            </a:extLst>
          </p:cNvPr>
          <p:cNvSpPr txBox="1">
            <a:spLocks/>
          </p:cNvSpPr>
          <p:nvPr/>
        </p:nvSpPr>
        <p:spPr>
          <a:xfrm>
            <a:off x="3351795" y="3445470"/>
            <a:ext cx="5475114" cy="923330"/>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600" dirty="0">
                <a:latin typeface="+mn-lt"/>
              </a:rPr>
              <a:t>Paplašināt personām (pieaugušajiem un bērniem) ar retām slimībām ārstēšanai paredzamo medikamentu klāstu tajās diagnozēs, kur ir augsta medicīniskā nepieciešamība un nenosegtās vajadzības, </a:t>
            </a:r>
          </a:p>
        </p:txBody>
      </p:sp>
    </p:spTree>
    <p:extLst>
      <p:ext uri="{BB962C8B-B14F-4D97-AF65-F5344CB8AC3E}">
        <p14:creationId xmlns:p14="http://schemas.microsoft.com/office/powerpoint/2010/main" val="177458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7C993D-23FA-409A-AB25-DED9D9374288}"/>
              </a:ext>
            </a:extLst>
          </p:cNvPr>
          <p:cNvSpPr>
            <a:spLocks noGrp="1"/>
          </p:cNvSpPr>
          <p:nvPr>
            <p:ph type="title"/>
          </p:nvPr>
        </p:nvSpPr>
        <p:spPr>
          <a:xfrm>
            <a:off x="1689162" y="217714"/>
            <a:ext cx="7071660" cy="1035260"/>
          </a:xfrm>
        </p:spPr>
        <p:txBody>
          <a:bodyPr>
            <a:normAutofit/>
          </a:bodyPr>
          <a:lstStyle/>
          <a:p>
            <a:pPr algn="ctr" rtl="0">
              <a:defRPr sz="1400" b="0" i="0" u="none" strike="noStrike" kern="1200" spc="0" baseline="0">
                <a:solidFill>
                  <a:sysClr val="windowText" lastClr="000000">
                    <a:lumMod val="65000"/>
                    <a:lumOff val="35000"/>
                  </a:sysClr>
                </a:solidFill>
                <a:latin typeface="+mn-lt"/>
                <a:ea typeface="+mn-ea"/>
                <a:cs typeface="+mn-cs"/>
              </a:defRPr>
            </a:pPr>
            <a:r>
              <a:rPr lang="lv-LV" sz="2400" i="0" u="none" strike="noStrike" baseline="0" dirty="0"/>
              <a:t>Vispārējās valdības sektora izdevumi veselības funkcijai Latvijā un citās ES valstīs, % no IKP</a:t>
            </a:r>
            <a:br>
              <a:rPr lang="lv-LV" sz="2400" i="0" u="none" strike="noStrike" baseline="0" dirty="0"/>
            </a:br>
            <a:r>
              <a:rPr lang="lv-LV" sz="1800" i="0" u="none" strike="noStrike" baseline="0" dirty="0" err="1"/>
              <a:t>Eurostat</a:t>
            </a:r>
            <a:r>
              <a:rPr lang="lv-LV" sz="1800" i="0" u="none" strike="noStrike" baseline="0" dirty="0"/>
              <a:t> dati par 2019.gadu (novērtējums)</a:t>
            </a:r>
            <a:endParaRPr lang="lv-LV" sz="1800" dirty="0"/>
          </a:p>
        </p:txBody>
      </p:sp>
      <p:pic>
        <p:nvPicPr>
          <p:cNvPr id="12" name="Picture 11">
            <a:extLst>
              <a:ext uri="{FF2B5EF4-FFF2-40B4-BE49-F238E27FC236}">
                <a16:creationId xmlns:a16="http://schemas.microsoft.com/office/drawing/2014/main" id="{049C9F6A-B19F-4999-9B7D-294C601594A5}"/>
              </a:ext>
            </a:extLst>
          </p:cNvPr>
          <p:cNvPicPr>
            <a:picLocks noChangeAspect="1"/>
          </p:cNvPicPr>
          <p:nvPr/>
        </p:nvPicPr>
        <p:blipFill>
          <a:blip r:embed="rId3"/>
          <a:stretch>
            <a:fillRect/>
          </a:stretch>
        </p:blipFill>
        <p:spPr>
          <a:xfrm>
            <a:off x="523583" y="1403068"/>
            <a:ext cx="8237240" cy="4997731"/>
          </a:xfrm>
          <a:prstGeom prst="rect">
            <a:avLst/>
          </a:prstGeom>
        </p:spPr>
      </p:pic>
      <p:sp>
        <p:nvSpPr>
          <p:cNvPr id="2" name="TextBox 1">
            <a:extLst>
              <a:ext uri="{FF2B5EF4-FFF2-40B4-BE49-F238E27FC236}">
                <a16:creationId xmlns:a16="http://schemas.microsoft.com/office/drawing/2014/main" id="{A9E4CF20-CF2D-423B-B012-AA362B2B0DD7}"/>
              </a:ext>
            </a:extLst>
          </p:cNvPr>
          <p:cNvSpPr txBox="1"/>
          <p:nvPr/>
        </p:nvSpPr>
        <p:spPr>
          <a:xfrm>
            <a:off x="6540500" y="1375196"/>
            <a:ext cx="2220322" cy="784830"/>
          </a:xfrm>
          <a:prstGeom prst="rect">
            <a:avLst/>
          </a:prstGeom>
          <a:noFill/>
        </p:spPr>
        <p:txBody>
          <a:bodyPr wrap="square" rtlCol="0">
            <a:spAutoFit/>
          </a:bodyPr>
          <a:lstStyle/>
          <a:p>
            <a:pPr algn="r"/>
            <a:r>
              <a:rPr lang="lv-LV" sz="1500" dirty="0"/>
              <a:t>Latvijā indikatīvi*:</a:t>
            </a:r>
          </a:p>
          <a:p>
            <a:pPr algn="r"/>
            <a:r>
              <a:rPr lang="lv-LV" sz="1500" dirty="0"/>
              <a:t>2020.gadā 5,2% no IKP </a:t>
            </a:r>
          </a:p>
          <a:p>
            <a:pPr algn="r"/>
            <a:r>
              <a:rPr lang="lv-LV" sz="1500" dirty="0"/>
              <a:t>2021.gadā 5,4% no IKP</a:t>
            </a:r>
            <a:endParaRPr lang="en-US" sz="1500" dirty="0"/>
          </a:p>
        </p:txBody>
      </p:sp>
      <p:sp>
        <p:nvSpPr>
          <p:cNvPr id="3" name="TextBox 2">
            <a:extLst>
              <a:ext uri="{FF2B5EF4-FFF2-40B4-BE49-F238E27FC236}">
                <a16:creationId xmlns:a16="http://schemas.microsoft.com/office/drawing/2014/main" id="{8711B1AE-BD5D-40F3-A9F1-D830FD789478}"/>
              </a:ext>
            </a:extLst>
          </p:cNvPr>
          <p:cNvSpPr txBox="1"/>
          <p:nvPr/>
        </p:nvSpPr>
        <p:spPr>
          <a:xfrm>
            <a:off x="523582" y="6428671"/>
            <a:ext cx="8237240" cy="461665"/>
          </a:xfrm>
          <a:prstGeom prst="rect">
            <a:avLst/>
          </a:prstGeom>
          <a:noFill/>
        </p:spPr>
        <p:txBody>
          <a:bodyPr wrap="square" rtlCol="0">
            <a:spAutoFit/>
          </a:bodyPr>
          <a:lstStyle/>
          <a:p>
            <a:r>
              <a:rPr lang="lv-LV" sz="1200" dirty="0"/>
              <a:t>*Atbilstoši Latvijas vispārējās valdības budžeta plāna projektam 2021.gadam. Jāņem vērā paredzamais IKP kritums  Covid-19 pandēmijas ietekmē.</a:t>
            </a:r>
            <a:endParaRPr lang="en-US" sz="1200" dirty="0"/>
          </a:p>
        </p:txBody>
      </p:sp>
      <p:sp>
        <p:nvSpPr>
          <p:cNvPr id="6" name="Slide Number Placeholder 5">
            <a:extLst>
              <a:ext uri="{FF2B5EF4-FFF2-40B4-BE49-F238E27FC236}">
                <a16:creationId xmlns:a16="http://schemas.microsoft.com/office/drawing/2014/main" id="{989EC467-320C-43AB-B769-1BD1F8FA73EF}"/>
              </a:ext>
            </a:extLst>
          </p:cNvPr>
          <p:cNvSpPr>
            <a:spLocks noGrp="1"/>
          </p:cNvSpPr>
          <p:nvPr>
            <p:ph type="sldNum" sz="quarter" idx="12"/>
          </p:nvPr>
        </p:nvSpPr>
        <p:spPr/>
        <p:txBody>
          <a:bodyPr/>
          <a:lstStyle/>
          <a:p>
            <a:fld id="{200423E1-44C6-4E03-9576-413CBCCCE18A}" type="slidenum">
              <a:rPr lang="lv-LV" smtClean="0"/>
              <a:pPr/>
              <a:t>3</a:t>
            </a:fld>
            <a:endParaRPr lang="lv-LV" dirty="0"/>
          </a:p>
        </p:txBody>
      </p:sp>
    </p:spTree>
    <p:extLst>
      <p:ext uri="{BB962C8B-B14F-4D97-AF65-F5344CB8AC3E}">
        <p14:creationId xmlns:p14="http://schemas.microsoft.com/office/powerpoint/2010/main" val="667803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1987848" y="358813"/>
            <a:ext cx="6485033" cy="367412"/>
          </a:xfrm>
        </p:spPr>
        <p:txBody>
          <a:bodyPr>
            <a:normAutofit fontScale="90000"/>
          </a:bodyPr>
          <a:lstStyle/>
          <a:p>
            <a:pPr algn="ctr"/>
            <a:r>
              <a:rPr lang="lv-LV" dirty="0">
                <a:latin typeface="+mn-lt"/>
              </a:rPr>
              <a:t>Atbalsts reto slimību jomā </a:t>
            </a:r>
          </a:p>
        </p:txBody>
      </p:sp>
      <p:graphicFrame>
        <p:nvGraphicFramePr>
          <p:cNvPr id="19" name="Diagram 18">
            <a:extLst>
              <a:ext uri="{FF2B5EF4-FFF2-40B4-BE49-F238E27FC236}">
                <a16:creationId xmlns:a16="http://schemas.microsoft.com/office/drawing/2014/main" id="{DE6C1FC3-B829-454B-ADE7-BFF22998D928}"/>
              </a:ext>
            </a:extLst>
          </p:cNvPr>
          <p:cNvGraphicFramePr/>
          <p:nvPr>
            <p:extLst>
              <p:ext uri="{D42A27DB-BD31-4B8C-83A1-F6EECF244321}">
                <p14:modId xmlns:p14="http://schemas.microsoft.com/office/powerpoint/2010/main" val="3025100772"/>
              </p:ext>
            </p:extLst>
          </p:nvPr>
        </p:nvGraphicFramePr>
        <p:xfrm>
          <a:off x="200024" y="2314575"/>
          <a:ext cx="8848725" cy="4384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8BC73BC1-3F88-491A-804E-0A67BBF974A6}"/>
              </a:ext>
            </a:extLst>
          </p:cNvPr>
          <p:cNvSpPr txBox="1"/>
          <p:nvPr/>
        </p:nvSpPr>
        <p:spPr>
          <a:xfrm>
            <a:off x="576662" y="1382464"/>
            <a:ext cx="8472087" cy="592470"/>
          </a:xfrm>
          <a:prstGeom prst="rect">
            <a:avLst/>
          </a:prstGeom>
          <a:solidFill>
            <a:schemeClr val="accent4">
              <a:lumMod val="20000"/>
              <a:lumOff val="80000"/>
            </a:schemeClr>
          </a:solidFill>
        </p:spPr>
        <p:txBody>
          <a:bodyPr wrap="square" rtlCol="0">
            <a:spAutoFit/>
          </a:bodyPr>
          <a:lstStyle/>
          <a:p>
            <a:pPr algn="just"/>
            <a:r>
              <a:rPr lang="lv-LV" sz="1600" b="1" dirty="0"/>
              <a:t>Sasniedzamie RĀDĪTĀJI:</a:t>
            </a:r>
          </a:p>
          <a:p>
            <a:pPr algn="just"/>
            <a:r>
              <a:rPr lang="lv-LV" sz="1650" dirty="0">
                <a:latin typeface="Calibri" panose="020F0502020204030204" pitchFamily="34" charset="0"/>
                <a:ea typeface="Calibri" panose="020F0502020204030204" pitchFamily="34" charset="0"/>
              </a:rPr>
              <a:t>Mazināta iedzīvotāju mirstība no neinfekciju slimībām.</a:t>
            </a:r>
          </a:p>
        </p:txBody>
      </p:sp>
    </p:spTree>
    <p:extLst>
      <p:ext uri="{BB962C8B-B14F-4D97-AF65-F5344CB8AC3E}">
        <p14:creationId xmlns:p14="http://schemas.microsoft.com/office/powerpoint/2010/main" val="829754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947AB5-84BD-4857-ACC2-E231B07498D5}"/>
              </a:ext>
            </a:extLst>
          </p:cNvPr>
          <p:cNvSpPr>
            <a:spLocks noGrp="1"/>
          </p:cNvSpPr>
          <p:nvPr>
            <p:ph idx="1"/>
          </p:nvPr>
        </p:nvSpPr>
        <p:spPr>
          <a:xfrm>
            <a:off x="334107" y="1744909"/>
            <a:ext cx="8640927" cy="4603308"/>
          </a:xfrm>
        </p:spPr>
        <p:txBody>
          <a:bodyPr>
            <a:normAutofit/>
          </a:bodyPr>
          <a:lstStyle/>
          <a:p>
            <a:pPr marL="0" indent="0" algn="just">
              <a:lnSpc>
                <a:spcPct val="100000"/>
              </a:lnSpc>
              <a:spcBef>
                <a:spcPts val="0"/>
              </a:spcBef>
              <a:buClr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1300" dirty="0">
                <a:latin typeface="+mn-lt"/>
              </a:rPr>
              <a:t>. </a:t>
            </a:r>
          </a:p>
          <a:p>
            <a:pPr marL="0" lvl="0" indent="0" algn="ctr">
              <a:lnSpc>
                <a:spcPct val="100000"/>
              </a:lnSpc>
              <a:spcBef>
                <a:spcPts val="0"/>
              </a:spcBef>
              <a:buNone/>
            </a:pPr>
            <a:endParaRPr lang="lv-LV" sz="1500" dirty="0">
              <a:latin typeface="+mn-lt"/>
            </a:endParaRPr>
          </a:p>
        </p:txBody>
      </p:sp>
      <p:sp>
        <p:nvSpPr>
          <p:cNvPr id="5" name="Title 4">
            <a:extLst>
              <a:ext uri="{FF2B5EF4-FFF2-40B4-BE49-F238E27FC236}">
                <a16:creationId xmlns:a16="http://schemas.microsoft.com/office/drawing/2014/main" id="{EC86F7C1-EC43-4864-BBD5-15BD737797DB}"/>
              </a:ext>
            </a:extLst>
          </p:cNvPr>
          <p:cNvSpPr>
            <a:spLocks noGrp="1"/>
          </p:cNvSpPr>
          <p:nvPr>
            <p:ph type="title"/>
          </p:nvPr>
        </p:nvSpPr>
        <p:spPr>
          <a:xfrm>
            <a:off x="1870745" y="441044"/>
            <a:ext cx="6737983" cy="1032156"/>
          </a:xfrm>
        </p:spPr>
        <p:txBody>
          <a:bodyPr>
            <a:noAutofit/>
          </a:bodyPr>
          <a:lstStyle/>
          <a:p>
            <a:pPr algn="ctr"/>
            <a:r>
              <a:rPr lang="lv-LV" sz="1600" dirty="0"/>
              <a:t>Veselības ministrijas prioritārie pasākumi 2022.-2024.gadam</a:t>
            </a:r>
            <a:br>
              <a:rPr lang="lv-LV" sz="1600" dirty="0"/>
            </a:br>
            <a:br>
              <a:rPr lang="lv-LV" sz="1600" dirty="0"/>
            </a:br>
            <a:r>
              <a:rPr lang="lv-LV" sz="1600" dirty="0"/>
              <a:t>2</a:t>
            </a:r>
            <a:r>
              <a:rPr lang="lv-LV" sz="1600" dirty="0">
                <a:solidFill>
                  <a:schemeClr val="tx1"/>
                </a:solidFill>
              </a:rPr>
              <a:t>. Prioritātes virziens: Stratēģiskie virzieni (2)</a:t>
            </a:r>
            <a:br>
              <a:rPr lang="lv-LV" sz="1600" dirty="0">
                <a:solidFill>
                  <a:schemeClr val="tx1"/>
                </a:solidFill>
              </a:rPr>
            </a:br>
            <a:endParaRPr lang="lv-LV" sz="1600" i="1" dirty="0"/>
          </a:p>
        </p:txBody>
      </p:sp>
      <p:sp>
        <p:nvSpPr>
          <p:cNvPr id="4" name="Slide Number Placeholder 3">
            <a:extLst>
              <a:ext uri="{FF2B5EF4-FFF2-40B4-BE49-F238E27FC236}">
                <a16:creationId xmlns:a16="http://schemas.microsoft.com/office/drawing/2014/main" id="{4D4B84AC-8EE9-4A18-8635-17426110B122}"/>
              </a:ext>
            </a:extLst>
          </p:cNvPr>
          <p:cNvSpPr>
            <a:spLocks noGrp="1"/>
          </p:cNvSpPr>
          <p:nvPr>
            <p:ph type="sldNum" sz="quarter" idx="12"/>
          </p:nvPr>
        </p:nvSpPr>
        <p:spPr/>
        <p:txBody>
          <a:bodyPr/>
          <a:lstStyle/>
          <a:p>
            <a:fld id="{200423E1-44C6-4E03-9576-413CBCCCE18A}" type="slidenum">
              <a:rPr lang="lv-LV" smtClean="0"/>
              <a:pPr/>
              <a:t>31</a:t>
            </a:fld>
            <a:endParaRPr lang="lv-LV"/>
          </a:p>
        </p:txBody>
      </p:sp>
      <p:graphicFrame>
        <p:nvGraphicFramePr>
          <p:cNvPr id="3" name="Table 2">
            <a:extLst>
              <a:ext uri="{FF2B5EF4-FFF2-40B4-BE49-F238E27FC236}">
                <a16:creationId xmlns:a16="http://schemas.microsoft.com/office/drawing/2014/main" id="{050CACD3-CD2D-4B80-9947-6DE2E1A2F0A4}"/>
              </a:ext>
            </a:extLst>
          </p:cNvPr>
          <p:cNvGraphicFramePr>
            <a:graphicFrameLocks noGrp="1"/>
          </p:cNvGraphicFramePr>
          <p:nvPr>
            <p:extLst>
              <p:ext uri="{D42A27DB-BD31-4B8C-83A1-F6EECF244321}">
                <p14:modId xmlns:p14="http://schemas.microsoft.com/office/powerpoint/2010/main" val="830280994"/>
              </p:ext>
            </p:extLst>
          </p:nvPr>
        </p:nvGraphicFramePr>
        <p:xfrm>
          <a:off x="334107" y="2321560"/>
          <a:ext cx="8475786" cy="2698560"/>
        </p:xfrm>
        <a:graphic>
          <a:graphicData uri="http://schemas.openxmlformats.org/drawingml/2006/table">
            <a:tbl>
              <a:tblPr>
                <a:tableStyleId>{37CE84F3-28C3-443E-9E96-99CF82512B78}</a:tableStyleId>
              </a:tblPr>
              <a:tblGrid>
                <a:gridCol w="8475786">
                  <a:extLst>
                    <a:ext uri="{9D8B030D-6E8A-4147-A177-3AD203B41FA5}">
                      <a16:colId xmlns:a16="http://schemas.microsoft.com/office/drawing/2014/main" val="3563288403"/>
                    </a:ext>
                  </a:extLst>
                </a:gridCol>
              </a:tblGrid>
              <a:tr h="548640">
                <a:tc>
                  <a:txBody>
                    <a:bodyPr/>
                    <a:lstStyle/>
                    <a:p>
                      <a:pPr algn="l" fontAlgn="ctr"/>
                      <a:r>
                        <a:rPr lang="lv-LV" sz="1800" u="sng" strike="noStrike" dirty="0">
                          <a:solidFill>
                            <a:schemeClr val="tx1"/>
                          </a:solidFill>
                          <a:effectLst/>
                        </a:rPr>
                        <a:t>HIV infekcijas, seksuālās transmisijas infekciju, B un C hepatīta izplatības ierobežošanas rīcības plāns </a:t>
                      </a:r>
                      <a:endParaRPr lang="lv-LV" sz="1800" b="1" i="0" u="sng" strike="noStrike" dirty="0">
                        <a:solidFill>
                          <a:schemeClr val="tx1"/>
                        </a:solidFill>
                        <a:effectLst/>
                        <a:latin typeface="Calibri" panose="020F0502020204030204" pitchFamily="34" charset="0"/>
                      </a:endParaRPr>
                    </a:p>
                  </a:txBody>
                  <a:tcPr marL="0" marR="0" marT="108000" marB="144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90671813"/>
                  </a:ext>
                </a:extLst>
              </a:tr>
              <a:tr h="548640">
                <a:tc>
                  <a:txBody>
                    <a:bodyPr/>
                    <a:lstStyle/>
                    <a:p>
                      <a:pPr algn="l" fontAlgn="ctr"/>
                      <a:r>
                        <a:rPr lang="lv-LV" sz="1800" u="sng" strike="noStrike" dirty="0">
                          <a:solidFill>
                            <a:schemeClr val="tx1"/>
                          </a:solidFill>
                          <a:effectLst/>
                        </a:rPr>
                        <a:t>Mātes un bērna veselības uzlabošanas plāns </a:t>
                      </a:r>
                      <a:endParaRPr lang="lv-LV" sz="1800" b="1" i="0" u="sng" strike="noStrike" dirty="0">
                        <a:solidFill>
                          <a:schemeClr val="tx1"/>
                        </a:solidFill>
                        <a:effectLst/>
                        <a:latin typeface="Calibri" panose="020F0502020204030204" pitchFamily="34" charset="0"/>
                      </a:endParaRPr>
                    </a:p>
                  </a:txBody>
                  <a:tcPr marL="0" marR="0" marT="108000" marB="144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072216815"/>
                  </a:ext>
                </a:extLst>
              </a:tr>
              <a:tr h="548640">
                <a:tc>
                  <a:txBody>
                    <a:bodyPr/>
                    <a:lstStyle/>
                    <a:p>
                      <a:pPr algn="l" fontAlgn="ctr"/>
                      <a:r>
                        <a:rPr lang="lv-LV" sz="1800" u="sng" strike="noStrike" dirty="0">
                          <a:solidFill>
                            <a:schemeClr val="tx1"/>
                          </a:solidFill>
                          <a:effectLst/>
                        </a:rPr>
                        <a:t>Alkoholisko dzērienu patēriņa mazināšanas un alkoholisma ierobežošanas rīcības plāna 2020. – 2022.gadam</a:t>
                      </a:r>
                      <a:endParaRPr lang="lv-LV" sz="1800" b="1" i="0" u="sng" strike="noStrike" dirty="0">
                        <a:solidFill>
                          <a:schemeClr val="tx1"/>
                        </a:solidFill>
                        <a:effectLst/>
                        <a:latin typeface="Calibri" panose="020F0502020204030204" pitchFamily="34" charset="0"/>
                      </a:endParaRPr>
                    </a:p>
                  </a:txBody>
                  <a:tcPr marL="0" marR="0" marT="108000" marB="144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32179319"/>
                  </a:ext>
                </a:extLst>
              </a:tr>
              <a:tr h="548640">
                <a:tc>
                  <a:txBody>
                    <a:bodyPr/>
                    <a:lstStyle/>
                    <a:p>
                      <a:pPr algn="l" fontAlgn="ctr"/>
                      <a:r>
                        <a:rPr lang="lv-LV" sz="1800" u="sng" strike="noStrike" dirty="0">
                          <a:solidFill>
                            <a:schemeClr val="tx1"/>
                          </a:solidFill>
                          <a:effectLst/>
                        </a:rPr>
                        <a:t>“Azartspēļu un izložu politikas pamatnostādņu projekta 2020.-2027.gadam”  realizācija</a:t>
                      </a:r>
                      <a:endParaRPr lang="lv-LV" sz="1800" b="1" i="0" u="sng" strike="noStrike" dirty="0">
                        <a:solidFill>
                          <a:schemeClr val="tx1"/>
                        </a:solidFill>
                        <a:effectLst/>
                        <a:latin typeface="Calibri" panose="020F0502020204030204" pitchFamily="34" charset="0"/>
                      </a:endParaRPr>
                    </a:p>
                  </a:txBody>
                  <a:tcPr marL="0" marR="0" marT="108000" marB="144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586810870"/>
                  </a:ext>
                </a:extLst>
              </a:tr>
            </a:tbl>
          </a:graphicData>
        </a:graphic>
      </p:graphicFrame>
    </p:spTree>
    <p:extLst>
      <p:ext uri="{BB962C8B-B14F-4D97-AF65-F5344CB8AC3E}">
        <p14:creationId xmlns:p14="http://schemas.microsoft.com/office/powerpoint/2010/main" val="2330483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947AB5-84BD-4857-ACC2-E231B07498D5}"/>
              </a:ext>
            </a:extLst>
          </p:cNvPr>
          <p:cNvSpPr>
            <a:spLocks noGrp="1"/>
          </p:cNvSpPr>
          <p:nvPr>
            <p:ph idx="1"/>
          </p:nvPr>
        </p:nvSpPr>
        <p:spPr>
          <a:xfrm>
            <a:off x="334107" y="1744909"/>
            <a:ext cx="8640927" cy="3791826"/>
          </a:xfrm>
        </p:spPr>
        <p:txBody>
          <a:bodyPr>
            <a:normAutofit/>
          </a:bodyPr>
          <a:lstStyle/>
          <a:p>
            <a:pPr marL="0" indent="0" algn="just">
              <a:lnSpc>
                <a:spcPct val="100000"/>
              </a:lnSpc>
              <a:spcBef>
                <a:spcPts val="0"/>
              </a:spcBef>
              <a:buClr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1300" dirty="0">
                <a:latin typeface="+mn-lt"/>
              </a:rPr>
              <a:t>. </a:t>
            </a:r>
          </a:p>
          <a:p>
            <a:pPr marL="0" lvl="0" indent="0" algn="ctr">
              <a:lnSpc>
                <a:spcPct val="100000"/>
              </a:lnSpc>
              <a:spcBef>
                <a:spcPts val="0"/>
              </a:spcBef>
              <a:buNone/>
            </a:pPr>
            <a:endParaRPr lang="lv-LV" sz="1500" dirty="0">
              <a:latin typeface="+mn-lt"/>
            </a:endParaRPr>
          </a:p>
        </p:txBody>
      </p:sp>
      <p:sp>
        <p:nvSpPr>
          <p:cNvPr id="5" name="Title 4">
            <a:extLst>
              <a:ext uri="{FF2B5EF4-FFF2-40B4-BE49-F238E27FC236}">
                <a16:creationId xmlns:a16="http://schemas.microsoft.com/office/drawing/2014/main" id="{EC86F7C1-EC43-4864-BBD5-15BD737797DB}"/>
              </a:ext>
            </a:extLst>
          </p:cNvPr>
          <p:cNvSpPr>
            <a:spLocks noGrp="1"/>
          </p:cNvSpPr>
          <p:nvPr>
            <p:ph type="title"/>
          </p:nvPr>
        </p:nvSpPr>
        <p:spPr>
          <a:xfrm>
            <a:off x="1870745" y="441044"/>
            <a:ext cx="6737983" cy="1357720"/>
          </a:xfrm>
        </p:spPr>
        <p:txBody>
          <a:bodyPr>
            <a:noAutofit/>
          </a:bodyPr>
          <a:lstStyle/>
          <a:p>
            <a:pPr algn="ctr"/>
            <a:r>
              <a:rPr lang="lv-LV" sz="1600" dirty="0"/>
              <a:t>Veselības ministrijas prioritārie pasākumi 2022.-2024.gadam</a:t>
            </a:r>
            <a:br>
              <a:rPr lang="lv-LV" sz="1600" dirty="0"/>
            </a:br>
            <a:br>
              <a:rPr lang="lv-LV" sz="1600" dirty="0"/>
            </a:br>
            <a:br>
              <a:rPr lang="lv-LV" sz="1600" dirty="0"/>
            </a:br>
            <a:r>
              <a:rPr lang="lv-LV" sz="1600" dirty="0"/>
              <a:t>3</a:t>
            </a:r>
            <a:r>
              <a:rPr lang="lv-LV" sz="1600" dirty="0">
                <a:solidFill>
                  <a:schemeClr val="tx1"/>
                </a:solidFill>
              </a:rPr>
              <a:t>. Prioritātes virziens: Nozares administratīvās kapacitātes stiprināšana </a:t>
            </a:r>
            <a:br>
              <a:rPr lang="lv-LV" sz="1600" dirty="0">
                <a:solidFill>
                  <a:schemeClr val="tx1"/>
                </a:solidFill>
              </a:rPr>
            </a:br>
            <a:endParaRPr lang="lv-LV" sz="1600" i="1" dirty="0"/>
          </a:p>
        </p:txBody>
      </p:sp>
      <p:sp>
        <p:nvSpPr>
          <p:cNvPr id="4" name="Slide Number Placeholder 3">
            <a:extLst>
              <a:ext uri="{FF2B5EF4-FFF2-40B4-BE49-F238E27FC236}">
                <a16:creationId xmlns:a16="http://schemas.microsoft.com/office/drawing/2014/main" id="{4D4B84AC-8EE9-4A18-8635-17426110B122}"/>
              </a:ext>
            </a:extLst>
          </p:cNvPr>
          <p:cNvSpPr>
            <a:spLocks noGrp="1"/>
          </p:cNvSpPr>
          <p:nvPr>
            <p:ph type="sldNum" sz="quarter" idx="12"/>
          </p:nvPr>
        </p:nvSpPr>
        <p:spPr/>
        <p:txBody>
          <a:bodyPr/>
          <a:lstStyle/>
          <a:p>
            <a:fld id="{200423E1-44C6-4E03-9576-413CBCCCE18A}" type="slidenum">
              <a:rPr lang="lv-LV" smtClean="0"/>
              <a:pPr/>
              <a:t>32</a:t>
            </a:fld>
            <a:endParaRPr lang="lv-LV"/>
          </a:p>
        </p:txBody>
      </p:sp>
      <p:graphicFrame>
        <p:nvGraphicFramePr>
          <p:cNvPr id="8" name="Table 7">
            <a:extLst>
              <a:ext uri="{FF2B5EF4-FFF2-40B4-BE49-F238E27FC236}">
                <a16:creationId xmlns:a16="http://schemas.microsoft.com/office/drawing/2014/main" id="{56E7BB28-070B-431A-A013-94349E3A91DD}"/>
              </a:ext>
            </a:extLst>
          </p:cNvPr>
          <p:cNvGraphicFramePr>
            <a:graphicFrameLocks noGrp="1"/>
          </p:cNvGraphicFramePr>
          <p:nvPr>
            <p:extLst>
              <p:ext uri="{D42A27DB-BD31-4B8C-83A1-F6EECF244321}">
                <p14:modId xmlns:p14="http://schemas.microsoft.com/office/powerpoint/2010/main" val="1291252171"/>
              </p:ext>
            </p:extLst>
          </p:nvPr>
        </p:nvGraphicFramePr>
        <p:xfrm>
          <a:off x="560913" y="2107397"/>
          <a:ext cx="8022174" cy="3514463"/>
        </p:xfrm>
        <a:graphic>
          <a:graphicData uri="http://schemas.openxmlformats.org/drawingml/2006/table">
            <a:tbl>
              <a:tblPr firstRow="1" bandRow="1">
                <a:tableStyleId>{21E4AEA4-8DFA-4A89-87EB-49C32662AFE0}</a:tableStyleId>
              </a:tblPr>
              <a:tblGrid>
                <a:gridCol w="4795899">
                  <a:extLst>
                    <a:ext uri="{9D8B030D-6E8A-4147-A177-3AD203B41FA5}">
                      <a16:colId xmlns:a16="http://schemas.microsoft.com/office/drawing/2014/main" val="2440708099"/>
                    </a:ext>
                  </a:extLst>
                </a:gridCol>
                <a:gridCol w="1025553">
                  <a:extLst>
                    <a:ext uri="{9D8B030D-6E8A-4147-A177-3AD203B41FA5}">
                      <a16:colId xmlns:a16="http://schemas.microsoft.com/office/drawing/2014/main" val="3931468165"/>
                    </a:ext>
                  </a:extLst>
                </a:gridCol>
                <a:gridCol w="1154903">
                  <a:extLst>
                    <a:ext uri="{9D8B030D-6E8A-4147-A177-3AD203B41FA5}">
                      <a16:colId xmlns:a16="http://schemas.microsoft.com/office/drawing/2014/main" val="3593191681"/>
                    </a:ext>
                  </a:extLst>
                </a:gridCol>
                <a:gridCol w="1045819">
                  <a:extLst>
                    <a:ext uri="{9D8B030D-6E8A-4147-A177-3AD203B41FA5}">
                      <a16:colId xmlns:a16="http://schemas.microsoft.com/office/drawing/2014/main" val="2356939883"/>
                    </a:ext>
                  </a:extLst>
                </a:gridCol>
              </a:tblGrid>
              <a:tr h="484801">
                <a:tc>
                  <a:txBody>
                    <a:bodyPr/>
                    <a:lstStyle/>
                    <a:p>
                      <a:endParaRPr lang="lv-LV"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fontAlgn="ctr"/>
                      <a:r>
                        <a:rPr lang="lv-LV" sz="1400" b="1" u="none" strike="noStrike" dirty="0">
                          <a:solidFill>
                            <a:schemeClr val="tx1"/>
                          </a:solidFill>
                          <a:effectLst/>
                        </a:rPr>
                        <a:t>2022.gads</a:t>
                      </a:r>
                      <a:endParaRPr lang="lv-LV"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lv-LV" sz="1400" b="1" u="none" strike="noStrike" dirty="0">
                          <a:solidFill>
                            <a:schemeClr val="tx1"/>
                          </a:solidFill>
                          <a:effectLst/>
                        </a:rPr>
                        <a:t>2023.gads</a:t>
                      </a:r>
                      <a:endParaRPr lang="lv-LV"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lv-LV" sz="1400" b="1" u="none" strike="noStrike" dirty="0">
                          <a:solidFill>
                            <a:schemeClr val="tx1"/>
                          </a:solidFill>
                          <a:effectLst/>
                        </a:rPr>
                        <a:t>2024.gads</a:t>
                      </a:r>
                      <a:endParaRPr lang="lv-LV"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72719268"/>
                  </a:ext>
                </a:extLst>
              </a:tr>
              <a:tr h="604728">
                <a:tc>
                  <a:txBody>
                    <a:bodyPr/>
                    <a:lstStyle/>
                    <a:p>
                      <a:pPr algn="l" fontAlgn="ctr"/>
                      <a:r>
                        <a:rPr lang="lv-LV" sz="1600" b="1" u="none" kern="1200" dirty="0">
                          <a:solidFill>
                            <a:schemeClr val="tx1"/>
                          </a:solidFill>
                          <a:effectLst/>
                          <a:latin typeface="+mn-lt"/>
                        </a:rPr>
                        <a:t>3. Nozares administratīvās kapacitātes stiprināšana </a:t>
                      </a:r>
                      <a:endParaRPr lang="lv-LV" sz="1600" b="1" i="0" u="none" strike="noStrike" dirty="0">
                        <a:solidFill>
                          <a:schemeClr val="tx1"/>
                        </a:solidFill>
                        <a:effectLst/>
                        <a:latin typeface="+mn-lt"/>
                        <a:cs typeface="Times New Roman" panose="02020603050405020304" pitchFamily="18" charset="0"/>
                      </a:endParaRPr>
                    </a:p>
                  </a:txBody>
                  <a:tcPr marL="9525" marR="9525" marT="9525" marB="0" anchor="ctr"/>
                </a:tc>
                <a:tc>
                  <a:txBody>
                    <a:bodyPr/>
                    <a:lstStyle/>
                    <a:p>
                      <a:pPr algn="ctr" fontAlgn="ctr"/>
                      <a:r>
                        <a:rPr lang="lv-LV" sz="1600" b="1" i="0" u="none" strike="noStrike" dirty="0">
                          <a:solidFill>
                            <a:schemeClr val="tx1"/>
                          </a:solidFill>
                          <a:effectLst/>
                          <a:latin typeface="+mn-lt"/>
                        </a:rPr>
                        <a:t>16 351 899</a:t>
                      </a:r>
                      <a:endParaRPr lang="en-US" sz="1600" b="1" i="0" u="none" strike="noStrike" dirty="0">
                        <a:solidFill>
                          <a:schemeClr val="tx1"/>
                        </a:solidFill>
                        <a:effectLst/>
                        <a:latin typeface="+mn-lt"/>
                      </a:endParaRPr>
                    </a:p>
                  </a:txBody>
                  <a:tcPr marL="0" marR="0" marT="0" marB="0" anchor="ctr"/>
                </a:tc>
                <a:tc>
                  <a:txBody>
                    <a:bodyPr/>
                    <a:lstStyle/>
                    <a:p>
                      <a:pPr algn="ctr" fontAlgn="ctr"/>
                      <a:r>
                        <a:rPr lang="lv-LV" sz="1600" b="1" i="0" u="none" strike="noStrike" dirty="0">
                          <a:solidFill>
                            <a:schemeClr val="tx1"/>
                          </a:solidFill>
                          <a:effectLst/>
                          <a:latin typeface="+mn-lt"/>
                        </a:rPr>
                        <a:t>19 608 985</a:t>
                      </a:r>
                      <a:endParaRPr lang="en-US" sz="1600" b="1" i="0" u="none" strike="noStrike" dirty="0">
                        <a:solidFill>
                          <a:schemeClr val="tx1"/>
                        </a:solidFill>
                        <a:effectLst/>
                        <a:latin typeface="+mn-lt"/>
                      </a:endParaRPr>
                    </a:p>
                  </a:txBody>
                  <a:tcPr marL="0" marR="0" marT="0" marB="0" anchor="ctr"/>
                </a:tc>
                <a:tc>
                  <a:txBody>
                    <a:bodyPr/>
                    <a:lstStyle/>
                    <a:p>
                      <a:pPr algn="ctr" fontAlgn="ctr"/>
                      <a:r>
                        <a:rPr lang="lv-LV" sz="1600" b="1" i="0" u="none" strike="noStrike" dirty="0">
                          <a:solidFill>
                            <a:schemeClr val="tx1"/>
                          </a:solidFill>
                          <a:effectLst/>
                          <a:latin typeface="+mn-lt"/>
                        </a:rPr>
                        <a:t>15 106 407</a:t>
                      </a:r>
                      <a:endParaRPr lang="en-US" sz="1600" b="1"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925944841"/>
                  </a:ext>
                </a:extLst>
              </a:tr>
              <a:tr h="224203">
                <a:tc>
                  <a:txBody>
                    <a:bodyPr/>
                    <a:lstStyle/>
                    <a:p>
                      <a:pPr algn="r" fontAlgn="ctr"/>
                      <a:r>
                        <a:rPr lang="lv-LV" sz="1400" b="0" u="none" strike="noStrike" dirty="0">
                          <a:solidFill>
                            <a:schemeClr val="tx1"/>
                          </a:solidFill>
                          <a:effectLst/>
                          <a:latin typeface="+mn-lt"/>
                        </a:rPr>
                        <a:t>tai skaitā, </a:t>
                      </a:r>
                      <a:endParaRPr lang="lv-LV" sz="1400" b="0" i="0" u="none" strike="noStrike" dirty="0">
                        <a:solidFill>
                          <a:schemeClr val="tx1"/>
                        </a:solidFill>
                        <a:effectLst/>
                        <a:latin typeface="+mn-lt"/>
                        <a:cs typeface="Times New Roman" panose="02020603050405020304" pitchFamily="18" charset="0"/>
                      </a:endParaRPr>
                    </a:p>
                  </a:txBody>
                  <a:tcPr marL="9525" marR="9525" marT="9525" marB="0" anchor="ctr"/>
                </a:tc>
                <a:tc>
                  <a:txBody>
                    <a:bodyPr/>
                    <a:lstStyle/>
                    <a:p>
                      <a:pPr algn="ctr" fontAlgn="ctr"/>
                      <a:endParaRPr lang="en-US" sz="1400" b="0" i="0" u="none" strike="noStrike" dirty="0">
                        <a:solidFill>
                          <a:schemeClr val="tx1"/>
                        </a:solidFill>
                        <a:effectLst/>
                        <a:latin typeface="+mn-lt"/>
                        <a:cs typeface="Times New Roman" panose="02020603050405020304" pitchFamily="18" charset="0"/>
                      </a:endParaRPr>
                    </a:p>
                  </a:txBody>
                  <a:tcPr marL="0" marR="0" marT="0" marB="0" anchor="ctr"/>
                </a:tc>
                <a:tc>
                  <a:txBody>
                    <a:bodyPr/>
                    <a:lstStyle/>
                    <a:p>
                      <a:pPr algn="ctr" fontAlgn="ctr"/>
                      <a:endParaRPr lang="en-US" sz="1400" b="0" i="0" u="none" strike="noStrike" dirty="0">
                        <a:solidFill>
                          <a:schemeClr val="tx1"/>
                        </a:solidFill>
                        <a:effectLst/>
                        <a:latin typeface="+mn-lt"/>
                        <a:cs typeface="Times New Roman" panose="02020603050405020304" pitchFamily="18" charset="0"/>
                      </a:endParaRPr>
                    </a:p>
                  </a:txBody>
                  <a:tcPr marL="0" marR="0" marT="0" marB="0" anchor="ctr"/>
                </a:tc>
                <a:tc>
                  <a:txBody>
                    <a:bodyPr/>
                    <a:lstStyle/>
                    <a:p>
                      <a:pPr algn="ctr" fontAlgn="ctr"/>
                      <a:endParaRPr lang="en-US" sz="1400" b="0" i="0" u="none" strike="noStrike" dirty="0">
                        <a:solidFill>
                          <a:schemeClr val="tx1"/>
                        </a:solidFill>
                        <a:effectLst/>
                        <a:latin typeface="+mn-lt"/>
                        <a:cs typeface="Times New Roman" panose="02020603050405020304" pitchFamily="18" charset="0"/>
                      </a:endParaRPr>
                    </a:p>
                  </a:txBody>
                  <a:tcPr marL="0" marR="0" marT="0" marB="0" anchor="ctr"/>
                </a:tc>
                <a:extLst>
                  <a:ext uri="{0D108BD9-81ED-4DB2-BD59-A6C34878D82A}">
                    <a16:rowId xmlns:a16="http://schemas.microsoft.com/office/drawing/2014/main" val="2671277243"/>
                  </a:ext>
                </a:extLst>
              </a:tr>
              <a:tr h="602231">
                <a:tc>
                  <a:txBody>
                    <a:bodyPr/>
                    <a:lstStyle/>
                    <a:p>
                      <a:pPr algn="l" fontAlgn="ctr"/>
                      <a:r>
                        <a:rPr lang="lv-LV" sz="1400" b="0" i="0" u="none" strike="noStrike" noProof="0" dirty="0">
                          <a:solidFill>
                            <a:schemeClr val="tx1"/>
                          </a:solidFill>
                          <a:effectLst/>
                          <a:latin typeface="+mn-lt"/>
                        </a:rPr>
                        <a:t>Nozares </a:t>
                      </a:r>
                      <a:r>
                        <a:rPr lang="lv-LV" sz="1400" b="0" i="0" u="none" strike="noStrike" noProof="0" dirty="0" err="1">
                          <a:solidFill>
                            <a:schemeClr val="tx1"/>
                          </a:solidFill>
                          <a:effectLst/>
                          <a:latin typeface="+mn-lt"/>
                        </a:rPr>
                        <a:t>digitalizācijas</a:t>
                      </a:r>
                      <a:r>
                        <a:rPr lang="lv-LV" sz="1400" b="0" i="0" u="none" strike="noStrike" noProof="0" dirty="0">
                          <a:solidFill>
                            <a:schemeClr val="tx1"/>
                          </a:solidFill>
                          <a:effectLst/>
                          <a:latin typeface="+mn-lt"/>
                        </a:rPr>
                        <a:t> pasākumi, padarot caurspīdīgāku resursu izlietojumu un uzlabojot ārstēšanas kvalitāti un pieejamību</a:t>
                      </a:r>
                    </a:p>
                  </a:txBody>
                  <a:tcPr marL="0" marR="0" marT="0" marB="0" anchor="ctr"/>
                </a:tc>
                <a:tc>
                  <a:txBody>
                    <a:bodyPr/>
                    <a:lstStyle/>
                    <a:p>
                      <a:pPr algn="ctr" fontAlgn="ctr"/>
                      <a:r>
                        <a:rPr lang="lv-LV" sz="1400" b="0" i="0" u="none" strike="noStrike" noProof="0" dirty="0">
                          <a:solidFill>
                            <a:schemeClr val="tx1"/>
                          </a:solidFill>
                          <a:effectLst/>
                          <a:latin typeface="+mn-lt"/>
                        </a:rPr>
                        <a:t>6 300 000</a:t>
                      </a:r>
                    </a:p>
                  </a:txBody>
                  <a:tcPr marL="0" marR="0" marT="0" marB="0" anchor="ctr"/>
                </a:tc>
                <a:tc>
                  <a:txBody>
                    <a:bodyPr/>
                    <a:lstStyle/>
                    <a:p>
                      <a:pPr algn="ctr" fontAlgn="ctr"/>
                      <a:r>
                        <a:rPr lang="lv-LV" sz="1400" b="0" i="0" u="none" strike="noStrike" noProof="0" dirty="0">
                          <a:solidFill>
                            <a:schemeClr val="tx1"/>
                          </a:solidFill>
                          <a:effectLst/>
                          <a:latin typeface="+mn-lt"/>
                        </a:rPr>
                        <a:t>6 300 000</a:t>
                      </a:r>
                    </a:p>
                  </a:txBody>
                  <a:tcPr marL="0" marR="0" marT="0" marB="0" anchor="ctr"/>
                </a:tc>
                <a:tc>
                  <a:txBody>
                    <a:bodyPr/>
                    <a:lstStyle/>
                    <a:p>
                      <a:pPr algn="ctr" fontAlgn="ctr"/>
                      <a:r>
                        <a:rPr lang="lv-LV" sz="1400" b="0" i="0" u="none" strike="noStrike" noProof="0" dirty="0">
                          <a:solidFill>
                            <a:schemeClr val="tx1"/>
                          </a:solidFill>
                          <a:effectLst/>
                          <a:latin typeface="+mn-lt"/>
                        </a:rPr>
                        <a:t>6 300 000</a:t>
                      </a:r>
                    </a:p>
                  </a:txBody>
                  <a:tcPr marL="0" marR="0" marT="0" marB="0" anchor="ctr"/>
                </a:tc>
                <a:extLst>
                  <a:ext uri="{0D108BD9-81ED-4DB2-BD59-A6C34878D82A}">
                    <a16:rowId xmlns:a16="http://schemas.microsoft.com/office/drawing/2014/main" val="192278438"/>
                  </a:ext>
                </a:extLst>
              </a:tr>
              <a:tr h="488579">
                <a:tc>
                  <a:txBody>
                    <a:bodyPr/>
                    <a:lstStyle/>
                    <a:p>
                      <a:pPr algn="l" fontAlgn="ctr"/>
                      <a:r>
                        <a:rPr lang="lv-LV" sz="1400" b="0" i="0" u="none" strike="noStrike" noProof="0" dirty="0">
                          <a:solidFill>
                            <a:schemeClr val="tx1"/>
                          </a:solidFill>
                          <a:effectLst/>
                          <a:latin typeface="+mn-lt"/>
                        </a:rPr>
                        <a:t>Cilvēkresursu kapacitātes stiprināšana</a:t>
                      </a:r>
                    </a:p>
                  </a:txBody>
                  <a:tcPr marL="0" marR="0" marT="0" marB="0" anchor="ctr"/>
                </a:tc>
                <a:tc>
                  <a:txBody>
                    <a:bodyPr/>
                    <a:lstStyle/>
                    <a:p>
                      <a:pPr algn="ctr" fontAlgn="ctr"/>
                      <a:r>
                        <a:rPr lang="lv-LV" sz="1400" b="0" i="0" u="none" strike="noStrike" noProof="0" dirty="0">
                          <a:solidFill>
                            <a:schemeClr val="tx1"/>
                          </a:solidFill>
                          <a:effectLst/>
                          <a:latin typeface="+mn-lt"/>
                        </a:rPr>
                        <a:t>1 698 666</a:t>
                      </a:r>
                    </a:p>
                  </a:txBody>
                  <a:tcPr marL="0" marR="0" marT="0" marB="0" anchor="ctr"/>
                </a:tc>
                <a:tc>
                  <a:txBody>
                    <a:bodyPr/>
                    <a:lstStyle/>
                    <a:p>
                      <a:pPr algn="ctr" fontAlgn="ctr"/>
                      <a:r>
                        <a:rPr lang="lv-LV" sz="1400" b="0" i="0" u="none" strike="noStrike" noProof="0" dirty="0">
                          <a:solidFill>
                            <a:schemeClr val="tx1"/>
                          </a:solidFill>
                          <a:effectLst/>
                          <a:latin typeface="+mn-lt"/>
                        </a:rPr>
                        <a:t>1 6698 666</a:t>
                      </a:r>
                    </a:p>
                  </a:txBody>
                  <a:tcPr marL="0" marR="0" marT="0" marB="0" anchor="ctr"/>
                </a:tc>
                <a:tc>
                  <a:txBody>
                    <a:bodyPr/>
                    <a:lstStyle/>
                    <a:p>
                      <a:pPr algn="ctr" fontAlgn="ctr"/>
                      <a:r>
                        <a:rPr lang="lv-LV" sz="1400" b="0" i="0" u="none" strike="noStrike" noProof="0" dirty="0">
                          <a:solidFill>
                            <a:schemeClr val="tx1"/>
                          </a:solidFill>
                          <a:effectLst/>
                          <a:latin typeface="+mn-lt"/>
                        </a:rPr>
                        <a:t>1 698 666</a:t>
                      </a:r>
                    </a:p>
                  </a:txBody>
                  <a:tcPr marL="0" marR="0" marT="0" marB="0" anchor="ctr"/>
                </a:tc>
                <a:extLst>
                  <a:ext uri="{0D108BD9-81ED-4DB2-BD59-A6C34878D82A}">
                    <a16:rowId xmlns:a16="http://schemas.microsoft.com/office/drawing/2014/main" val="3959751348"/>
                  </a:ext>
                </a:extLst>
              </a:tr>
              <a:tr h="545284">
                <a:tc>
                  <a:txBody>
                    <a:bodyPr/>
                    <a:lstStyle/>
                    <a:p>
                      <a:pPr algn="l" fontAlgn="ctr"/>
                      <a:r>
                        <a:rPr lang="lv-LV" sz="1400" b="0" i="0" u="none" strike="noStrike" noProof="0" dirty="0">
                          <a:solidFill>
                            <a:schemeClr val="tx1"/>
                          </a:solidFill>
                          <a:effectLst/>
                          <a:latin typeface="+mn-lt"/>
                        </a:rPr>
                        <a:t>VM nekustamo īpašumu nomas maksas palielinājums</a:t>
                      </a:r>
                    </a:p>
                  </a:txBody>
                  <a:tcPr marL="0" marR="0" marT="0" marB="0" anchor="ctr"/>
                </a:tc>
                <a:tc>
                  <a:txBody>
                    <a:bodyPr/>
                    <a:lstStyle/>
                    <a:p>
                      <a:pPr algn="ctr" fontAlgn="ctr"/>
                      <a:r>
                        <a:rPr lang="lv-LV" sz="1400" b="0" i="0" u="none" strike="noStrike" noProof="0" dirty="0">
                          <a:solidFill>
                            <a:schemeClr val="tx1"/>
                          </a:solidFill>
                          <a:effectLst/>
                          <a:latin typeface="+mn-lt"/>
                        </a:rPr>
                        <a:t>149 713</a:t>
                      </a:r>
                    </a:p>
                  </a:txBody>
                  <a:tcPr marL="0" marR="0" marT="0" marB="0" anchor="ctr"/>
                </a:tc>
                <a:tc>
                  <a:txBody>
                    <a:bodyPr/>
                    <a:lstStyle/>
                    <a:p>
                      <a:pPr algn="ctr" fontAlgn="ctr"/>
                      <a:r>
                        <a:rPr lang="lv-LV" sz="1400" b="0" i="0" u="none" strike="noStrike" noProof="0" dirty="0">
                          <a:solidFill>
                            <a:schemeClr val="tx1"/>
                          </a:solidFill>
                          <a:effectLst/>
                          <a:latin typeface="+mn-lt"/>
                        </a:rPr>
                        <a:t>149 713</a:t>
                      </a:r>
                    </a:p>
                  </a:txBody>
                  <a:tcPr marL="0" marR="0" marT="0" marB="0" anchor="ctr"/>
                </a:tc>
                <a:tc>
                  <a:txBody>
                    <a:bodyPr/>
                    <a:lstStyle/>
                    <a:p>
                      <a:pPr algn="ctr" fontAlgn="ctr"/>
                      <a:r>
                        <a:rPr lang="lv-LV" sz="1400" b="0" i="0" u="none" strike="noStrike" noProof="0" dirty="0">
                          <a:solidFill>
                            <a:schemeClr val="tx1"/>
                          </a:solidFill>
                          <a:effectLst/>
                          <a:latin typeface="+mn-lt"/>
                        </a:rPr>
                        <a:t>149 713</a:t>
                      </a:r>
                    </a:p>
                  </a:txBody>
                  <a:tcPr marL="0" marR="0" marT="0" marB="0" anchor="ctr"/>
                </a:tc>
                <a:extLst>
                  <a:ext uri="{0D108BD9-81ED-4DB2-BD59-A6C34878D82A}">
                    <a16:rowId xmlns:a16="http://schemas.microsoft.com/office/drawing/2014/main" val="2240473317"/>
                  </a:ext>
                </a:extLst>
              </a:tr>
              <a:tr h="564637">
                <a:tc>
                  <a:txBody>
                    <a:bodyPr/>
                    <a:lstStyle/>
                    <a:p>
                      <a:pPr algn="l" fontAlgn="ctr"/>
                      <a:r>
                        <a:rPr lang="lv-LV" sz="1400" b="0" i="0" u="none" strike="noStrike" noProof="0" dirty="0">
                          <a:solidFill>
                            <a:schemeClr val="tx1"/>
                          </a:solidFill>
                          <a:effectLst/>
                          <a:latin typeface="+mn-lt"/>
                        </a:rPr>
                        <a:t>VM padotības iestāžu funkciju, uzdevumu pilnvērtīgai un savlaicīgai izpildei, kā arī kapacitātes stiprināšanai</a:t>
                      </a:r>
                    </a:p>
                  </a:txBody>
                  <a:tcPr marL="0" marR="0" marT="0" marB="0" anchor="ctr"/>
                </a:tc>
                <a:tc>
                  <a:txBody>
                    <a:bodyPr/>
                    <a:lstStyle/>
                    <a:p>
                      <a:pPr algn="ctr" fontAlgn="ctr"/>
                      <a:r>
                        <a:rPr lang="lv-LV" sz="1400" b="0" i="0" u="none" strike="noStrike" noProof="0" dirty="0">
                          <a:solidFill>
                            <a:schemeClr val="tx1"/>
                          </a:solidFill>
                          <a:effectLst/>
                          <a:latin typeface="+mn-lt"/>
                        </a:rPr>
                        <a:t>8 203 520</a:t>
                      </a:r>
                    </a:p>
                  </a:txBody>
                  <a:tcPr marL="0" marR="0" marT="0" marB="0" anchor="ctr"/>
                </a:tc>
                <a:tc>
                  <a:txBody>
                    <a:bodyPr/>
                    <a:lstStyle/>
                    <a:p>
                      <a:pPr algn="ctr" fontAlgn="ctr"/>
                      <a:r>
                        <a:rPr lang="lv-LV" sz="1400" b="0" i="0" u="none" strike="noStrike" noProof="0" dirty="0">
                          <a:solidFill>
                            <a:schemeClr val="tx1"/>
                          </a:solidFill>
                          <a:effectLst/>
                          <a:latin typeface="+mn-lt"/>
                        </a:rPr>
                        <a:t>11 460 606</a:t>
                      </a:r>
                    </a:p>
                  </a:txBody>
                  <a:tcPr marL="0" marR="0" marT="0" marB="0" anchor="ctr"/>
                </a:tc>
                <a:tc>
                  <a:txBody>
                    <a:bodyPr/>
                    <a:lstStyle/>
                    <a:p>
                      <a:pPr algn="ctr" fontAlgn="ctr"/>
                      <a:r>
                        <a:rPr lang="lv-LV" sz="1400" b="0" i="0" u="none" strike="noStrike" noProof="0" dirty="0">
                          <a:solidFill>
                            <a:schemeClr val="tx1"/>
                          </a:solidFill>
                          <a:effectLst/>
                          <a:latin typeface="+mn-lt"/>
                        </a:rPr>
                        <a:t>6 958 028</a:t>
                      </a:r>
                    </a:p>
                  </a:txBody>
                  <a:tcPr marL="0" marR="0" marT="0" marB="0" anchor="ctr"/>
                </a:tc>
                <a:extLst>
                  <a:ext uri="{0D108BD9-81ED-4DB2-BD59-A6C34878D82A}">
                    <a16:rowId xmlns:a16="http://schemas.microsoft.com/office/drawing/2014/main" val="2538811005"/>
                  </a:ext>
                </a:extLst>
              </a:tr>
            </a:tbl>
          </a:graphicData>
        </a:graphic>
      </p:graphicFrame>
    </p:spTree>
    <p:extLst>
      <p:ext uri="{BB962C8B-B14F-4D97-AF65-F5344CB8AC3E}">
        <p14:creationId xmlns:p14="http://schemas.microsoft.com/office/powerpoint/2010/main" val="1303656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1987848" y="358813"/>
            <a:ext cx="6485033" cy="367412"/>
          </a:xfrm>
        </p:spPr>
        <p:txBody>
          <a:bodyPr>
            <a:normAutofit fontScale="90000"/>
          </a:bodyPr>
          <a:lstStyle/>
          <a:p>
            <a:pPr algn="ctr"/>
            <a:r>
              <a:rPr lang="lv-LV" dirty="0">
                <a:latin typeface="+mn-lt"/>
              </a:rPr>
              <a:t>Prioritāros pasākumos 2022-2024 iekļautie pasākumi primārajai veselības aprūpei (I)</a:t>
            </a:r>
          </a:p>
        </p:txBody>
      </p:sp>
      <p:pic>
        <p:nvPicPr>
          <p:cNvPr id="4" name="Picture 3">
            <a:extLst>
              <a:ext uri="{FF2B5EF4-FFF2-40B4-BE49-F238E27FC236}">
                <a16:creationId xmlns:a16="http://schemas.microsoft.com/office/drawing/2014/main" id="{6908A515-B6D4-40A0-B737-7A5CEE1C1DCB}"/>
              </a:ext>
            </a:extLst>
          </p:cNvPr>
          <p:cNvPicPr>
            <a:picLocks noChangeAspect="1"/>
          </p:cNvPicPr>
          <p:nvPr/>
        </p:nvPicPr>
        <p:blipFill>
          <a:blip r:embed="rId2"/>
          <a:stretch>
            <a:fillRect/>
          </a:stretch>
        </p:blipFill>
        <p:spPr>
          <a:xfrm>
            <a:off x="91380" y="1379081"/>
            <a:ext cx="8961239" cy="5237619"/>
          </a:xfrm>
          <a:prstGeom prst="rect">
            <a:avLst/>
          </a:prstGeom>
        </p:spPr>
      </p:pic>
    </p:spTree>
    <p:extLst>
      <p:ext uri="{BB962C8B-B14F-4D97-AF65-F5344CB8AC3E}">
        <p14:creationId xmlns:p14="http://schemas.microsoft.com/office/powerpoint/2010/main" val="2993611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1987848" y="358813"/>
            <a:ext cx="6485033" cy="367412"/>
          </a:xfrm>
        </p:spPr>
        <p:txBody>
          <a:bodyPr>
            <a:normAutofit fontScale="90000"/>
          </a:bodyPr>
          <a:lstStyle/>
          <a:p>
            <a:pPr algn="ctr"/>
            <a:r>
              <a:rPr lang="lv-LV" dirty="0">
                <a:latin typeface="+mn-lt"/>
              </a:rPr>
              <a:t>Prioritāros pasākumos 2022-2024 iekļautie pasākumi primārajai veselības aprūpei (II)</a:t>
            </a:r>
          </a:p>
        </p:txBody>
      </p:sp>
      <p:pic>
        <p:nvPicPr>
          <p:cNvPr id="3" name="Picture 2">
            <a:extLst>
              <a:ext uri="{FF2B5EF4-FFF2-40B4-BE49-F238E27FC236}">
                <a16:creationId xmlns:a16="http://schemas.microsoft.com/office/drawing/2014/main" id="{19255876-4A97-49AD-B1CF-E73D2BC1ED52}"/>
              </a:ext>
            </a:extLst>
          </p:cNvPr>
          <p:cNvPicPr>
            <a:picLocks noChangeAspect="1"/>
          </p:cNvPicPr>
          <p:nvPr/>
        </p:nvPicPr>
        <p:blipFill>
          <a:blip r:embed="rId2"/>
          <a:stretch>
            <a:fillRect/>
          </a:stretch>
        </p:blipFill>
        <p:spPr>
          <a:xfrm>
            <a:off x="125293" y="1438753"/>
            <a:ext cx="8893414" cy="3476147"/>
          </a:xfrm>
          <a:prstGeom prst="rect">
            <a:avLst/>
          </a:prstGeom>
        </p:spPr>
      </p:pic>
    </p:spTree>
    <p:extLst>
      <p:ext uri="{BB962C8B-B14F-4D97-AF65-F5344CB8AC3E}">
        <p14:creationId xmlns:p14="http://schemas.microsoft.com/office/powerpoint/2010/main" val="1886236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947AB5-84BD-4857-ACC2-E231B07498D5}"/>
              </a:ext>
            </a:extLst>
          </p:cNvPr>
          <p:cNvSpPr>
            <a:spLocks noGrp="1"/>
          </p:cNvSpPr>
          <p:nvPr>
            <p:ph idx="1"/>
          </p:nvPr>
        </p:nvSpPr>
        <p:spPr>
          <a:xfrm>
            <a:off x="334107" y="1744909"/>
            <a:ext cx="8640927" cy="3791826"/>
          </a:xfrm>
        </p:spPr>
        <p:txBody>
          <a:bodyPr>
            <a:normAutofit/>
          </a:bodyPr>
          <a:lstStyle/>
          <a:p>
            <a:pPr marL="0" indent="0" algn="just">
              <a:lnSpc>
                <a:spcPct val="100000"/>
              </a:lnSpc>
              <a:spcBef>
                <a:spcPts val="0"/>
              </a:spcBef>
              <a:buClr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1300" dirty="0">
                <a:latin typeface="+mn-lt"/>
              </a:rPr>
              <a:t>. </a:t>
            </a:r>
          </a:p>
          <a:p>
            <a:pPr marL="0" lvl="0" indent="0" algn="ctr">
              <a:lnSpc>
                <a:spcPct val="100000"/>
              </a:lnSpc>
              <a:spcBef>
                <a:spcPts val="0"/>
              </a:spcBef>
              <a:buNone/>
            </a:pPr>
            <a:endParaRPr lang="lv-LV" sz="1500" dirty="0">
              <a:latin typeface="+mn-lt"/>
            </a:endParaRPr>
          </a:p>
        </p:txBody>
      </p:sp>
      <p:sp>
        <p:nvSpPr>
          <p:cNvPr id="5" name="Title 4">
            <a:extLst>
              <a:ext uri="{FF2B5EF4-FFF2-40B4-BE49-F238E27FC236}">
                <a16:creationId xmlns:a16="http://schemas.microsoft.com/office/drawing/2014/main" id="{EC86F7C1-EC43-4864-BBD5-15BD737797DB}"/>
              </a:ext>
            </a:extLst>
          </p:cNvPr>
          <p:cNvSpPr>
            <a:spLocks noGrp="1"/>
          </p:cNvSpPr>
          <p:nvPr>
            <p:ph type="title"/>
          </p:nvPr>
        </p:nvSpPr>
        <p:spPr>
          <a:xfrm>
            <a:off x="1870745" y="441044"/>
            <a:ext cx="6737983" cy="1357720"/>
          </a:xfrm>
        </p:spPr>
        <p:txBody>
          <a:bodyPr>
            <a:noAutofit/>
          </a:bodyPr>
          <a:lstStyle/>
          <a:p>
            <a:pPr algn="ctr"/>
            <a:r>
              <a:rPr lang="lv-LV" sz="1600" dirty="0"/>
              <a:t>Veselības ministrijas prioritārie pasākumi 2022.-2024.gadam</a:t>
            </a:r>
            <a:br>
              <a:rPr lang="lv-LV" sz="1600" dirty="0"/>
            </a:br>
            <a:br>
              <a:rPr lang="lv-LV" sz="1600" dirty="0"/>
            </a:br>
            <a:br>
              <a:rPr lang="lv-LV" sz="1600" dirty="0"/>
            </a:br>
            <a:r>
              <a:rPr lang="lv-LV" sz="1600" dirty="0"/>
              <a:t>4</a:t>
            </a:r>
            <a:r>
              <a:rPr lang="lv-LV" sz="1600" dirty="0">
                <a:solidFill>
                  <a:schemeClr val="tx1"/>
                </a:solidFill>
              </a:rPr>
              <a:t>. Prioritātes virziens: </a:t>
            </a:r>
            <a:r>
              <a:rPr lang="lv-LV" sz="1600" b="1" kern="1200" dirty="0">
                <a:solidFill>
                  <a:schemeClr val="tx1"/>
                </a:solidFill>
                <a:effectLst/>
              </a:rPr>
              <a:t>Pārējie veselības nozares prioritārie pasākumi </a:t>
            </a:r>
            <a:br>
              <a:rPr lang="lv-LV" sz="1600" dirty="0">
                <a:solidFill>
                  <a:schemeClr val="tx1"/>
                </a:solidFill>
              </a:rPr>
            </a:br>
            <a:endParaRPr lang="lv-LV" sz="1600" i="1" dirty="0"/>
          </a:p>
        </p:txBody>
      </p:sp>
      <p:sp>
        <p:nvSpPr>
          <p:cNvPr id="4" name="Slide Number Placeholder 3">
            <a:extLst>
              <a:ext uri="{FF2B5EF4-FFF2-40B4-BE49-F238E27FC236}">
                <a16:creationId xmlns:a16="http://schemas.microsoft.com/office/drawing/2014/main" id="{4D4B84AC-8EE9-4A18-8635-17426110B122}"/>
              </a:ext>
            </a:extLst>
          </p:cNvPr>
          <p:cNvSpPr>
            <a:spLocks noGrp="1"/>
          </p:cNvSpPr>
          <p:nvPr>
            <p:ph type="sldNum" sz="quarter" idx="12"/>
          </p:nvPr>
        </p:nvSpPr>
        <p:spPr/>
        <p:txBody>
          <a:bodyPr/>
          <a:lstStyle/>
          <a:p>
            <a:fld id="{200423E1-44C6-4E03-9576-413CBCCCE18A}" type="slidenum">
              <a:rPr lang="lv-LV" smtClean="0"/>
              <a:pPr/>
              <a:t>35</a:t>
            </a:fld>
            <a:endParaRPr lang="lv-LV"/>
          </a:p>
        </p:txBody>
      </p:sp>
      <p:graphicFrame>
        <p:nvGraphicFramePr>
          <p:cNvPr id="8" name="Table 7">
            <a:extLst>
              <a:ext uri="{FF2B5EF4-FFF2-40B4-BE49-F238E27FC236}">
                <a16:creationId xmlns:a16="http://schemas.microsoft.com/office/drawing/2014/main" id="{56E7BB28-070B-431A-A013-94349E3A91DD}"/>
              </a:ext>
            </a:extLst>
          </p:cNvPr>
          <p:cNvGraphicFramePr>
            <a:graphicFrameLocks noGrp="1"/>
          </p:cNvGraphicFramePr>
          <p:nvPr>
            <p:extLst>
              <p:ext uri="{D42A27DB-BD31-4B8C-83A1-F6EECF244321}">
                <p14:modId xmlns:p14="http://schemas.microsoft.com/office/powerpoint/2010/main" val="1122067642"/>
              </p:ext>
            </p:extLst>
          </p:nvPr>
        </p:nvGraphicFramePr>
        <p:xfrm>
          <a:off x="560913" y="2107397"/>
          <a:ext cx="8022174" cy="1089529"/>
        </p:xfrm>
        <a:graphic>
          <a:graphicData uri="http://schemas.openxmlformats.org/drawingml/2006/table">
            <a:tbl>
              <a:tblPr firstRow="1" bandRow="1">
                <a:tableStyleId>{21E4AEA4-8DFA-4A89-87EB-49C32662AFE0}</a:tableStyleId>
              </a:tblPr>
              <a:tblGrid>
                <a:gridCol w="4795899">
                  <a:extLst>
                    <a:ext uri="{9D8B030D-6E8A-4147-A177-3AD203B41FA5}">
                      <a16:colId xmlns:a16="http://schemas.microsoft.com/office/drawing/2014/main" val="2440708099"/>
                    </a:ext>
                  </a:extLst>
                </a:gridCol>
                <a:gridCol w="1025553">
                  <a:extLst>
                    <a:ext uri="{9D8B030D-6E8A-4147-A177-3AD203B41FA5}">
                      <a16:colId xmlns:a16="http://schemas.microsoft.com/office/drawing/2014/main" val="3931468165"/>
                    </a:ext>
                  </a:extLst>
                </a:gridCol>
                <a:gridCol w="1154903">
                  <a:extLst>
                    <a:ext uri="{9D8B030D-6E8A-4147-A177-3AD203B41FA5}">
                      <a16:colId xmlns:a16="http://schemas.microsoft.com/office/drawing/2014/main" val="3593191681"/>
                    </a:ext>
                  </a:extLst>
                </a:gridCol>
                <a:gridCol w="1045819">
                  <a:extLst>
                    <a:ext uri="{9D8B030D-6E8A-4147-A177-3AD203B41FA5}">
                      <a16:colId xmlns:a16="http://schemas.microsoft.com/office/drawing/2014/main" val="2356939883"/>
                    </a:ext>
                  </a:extLst>
                </a:gridCol>
              </a:tblGrid>
              <a:tr h="484801">
                <a:tc>
                  <a:txBody>
                    <a:bodyPr/>
                    <a:lstStyle/>
                    <a:p>
                      <a:endParaRPr lang="lv-LV"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fontAlgn="ctr"/>
                      <a:r>
                        <a:rPr lang="lv-LV" sz="1400" b="1" u="none" strike="noStrike" dirty="0">
                          <a:solidFill>
                            <a:schemeClr val="tx1"/>
                          </a:solidFill>
                          <a:effectLst/>
                        </a:rPr>
                        <a:t>2022.gads</a:t>
                      </a:r>
                      <a:endParaRPr lang="lv-LV"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lv-LV" sz="1400" b="1" u="none" strike="noStrike" dirty="0">
                          <a:solidFill>
                            <a:schemeClr val="tx1"/>
                          </a:solidFill>
                          <a:effectLst/>
                        </a:rPr>
                        <a:t>2023.gads</a:t>
                      </a:r>
                      <a:endParaRPr lang="lv-LV"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lv-LV" sz="1400" b="1" u="none" strike="noStrike" dirty="0">
                          <a:solidFill>
                            <a:schemeClr val="tx1"/>
                          </a:solidFill>
                          <a:effectLst/>
                        </a:rPr>
                        <a:t>2024.gads</a:t>
                      </a:r>
                      <a:endParaRPr lang="lv-LV"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72719268"/>
                  </a:ext>
                </a:extLst>
              </a:tr>
              <a:tr h="604728">
                <a:tc>
                  <a:txBody>
                    <a:bodyPr/>
                    <a:lstStyle/>
                    <a:p>
                      <a:pPr algn="l" fontAlgn="ctr"/>
                      <a:r>
                        <a:rPr lang="lv-LV" sz="1600" b="1" kern="1200" dirty="0">
                          <a:solidFill>
                            <a:schemeClr val="tx1"/>
                          </a:solidFill>
                          <a:effectLst/>
                        </a:rPr>
                        <a:t>4. Pārējie veselības nozares prioritārie pasākumi </a:t>
                      </a:r>
                      <a:endParaRPr lang="lv-LV"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b="1" i="0" u="none" strike="noStrike" dirty="0">
                          <a:solidFill>
                            <a:srgbClr val="000000"/>
                          </a:solidFill>
                          <a:effectLst/>
                          <a:latin typeface="Calibri" panose="020F0502020204030204" pitchFamily="34" charset="0"/>
                        </a:rPr>
                        <a:t>6</a:t>
                      </a:r>
                      <a:r>
                        <a:rPr lang="lv-LV" sz="1600" b="1" i="0" u="none" strike="noStrike" dirty="0">
                          <a:solidFill>
                            <a:srgbClr val="000000"/>
                          </a:solidFill>
                          <a:effectLst/>
                          <a:latin typeface="Calibri" panose="020F0502020204030204" pitchFamily="34" charset="0"/>
                        </a:rPr>
                        <a:t> 130 011</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lv-LV" sz="1600" b="1" i="0" u="none" strike="noStrike" dirty="0">
                          <a:solidFill>
                            <a:srgbClr val="000000"/>
                          </a:solidFill>
                          <a:effectLst/>
                          <a:latin typeface="Calibri" panose="020F0502020204030204" pitchFamily="34" charset="0"/>
                        </a:rPr>
                        <a:t>4 640 191</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lv-LV" sz="1600" b="1" i="0" u="none" strike="noStrike" dirty="0">
                          <a:solidFill>
                            <a:srgbClr val="000000"/>
                          </a:solidFill>
                          <a:effectLst/>
                          <a:latin typeface="Calibri" panose="020F0502020204030204" pitchFamily="34" charset="0"/>
                        </a:rPr>
                        <a:t>4 640 191</a:t>
                      </a:r>
                      <a:endParaRPr lang="en-US"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25944841"/>
                  </a:ext>
                </a:extLst>
              </a:tr>
            </a:tbl>
          </a:graphicData>
        </a:graphic>
      </p:graphicFrame>
      <p:sp>
        <p:nvSpPr>
          <p:cNvPr id="6" name="TextBox 5">
            <a:extLst>
              <a:ext uri="{FF2B5EF4-FFF2-40B4-BE49-F238E27FC236}">
                <a16:creationId xmlns:a16="http://schemas.microsoft.com/office/drawing/2014/main" id="{C4F0F5E8-4170-420B-855F-17A4E2AAECCA}"/>
              </a:ext>
            </a:extLst>
          </p:cNvPr>
          <p:cNvSpPr txBox="1"/>
          <p:nvPr/>
        </p:nvSpPr>
        <p:spPr>
          <a:xfrm>
            <a:off x="560913" y="3321747"/>
            <a:ext cx="4744249" cy="2164695"/>
          </a:xfrm>
          <a:prstGeom prst="rect">
            <a:avLst/>
          </a:prstGeom>
          <a:noFill/>
        </p:spPr>
        <p:txBody>
          <a:bodyPr wrap="square">
            <a:spAutoFit/>
          </a:bodyPr>
          <a:lstStyle/>
          <a:p>
            <a:r>
              <a:rPr lang="lv-LV" b="1" dirty="0">
                <a:solidFill>
                  <a:srgbClr val="000000"/>
                </a:solidFill>
              </a:rPr>
              <a:t>Aktuālākie priekšlikumi:</a:t>
            </a:r>
            <a:endParaRPr lang="lv-LV" b="1" i="0" u="none" strike="noStrike" noProof="0" dirty="0">
              <a:solidFill>
                <a:srgbClr val="000000"/>
              </a:solidFill>
              <a:effectLst/>
              <a:latin typeface="+mn-lt"/>
            </a:endParaRPr>
          </a:p>
          <a:p>
            <a:pPr marL="285750" indent="-285750">
              <a:spcBef>
                <a:spcPts val="1600"/>
              </a:spcBef>
              <a:buFont typeface="Wingdings" panose="05000000000000000000" pitchFamily="2" charset="2"/>
              <a:buChar char="Ø"/>
            </a:pPr>
            <a:r>
              <a:rPr lang="lv-LV" sz="1800" b="0" i="0" u="none" strike="noStrike" dirty="0">
                <a:solidFill>
                  <a:srgbClr val="000000"/>
                </a:solidFill>
                <a:effectLst/>
                <a:latin typeface="+mn-lt"/>
              </a:rPr>
              <a:t>SIA "Rīgas Austrumu klīniskā universitātes slimnīca"  infrastruktūras sakārtošanu – zemju atsavināšana un ceļu izbūve</a:t>
            </a:r>
            <a:endParaRPr lang="lv-LV" dirty="0">
              <a:solidFill>
                <a:srgbClr val="000000"/>
              </a:solidFill>
            </a:endParaRPr>
          </a:p>
          <a:p>
            <a:pPr marL="285750" indent="-285750">
              <a:spcBef>
                <a:spcPts val="1600"/>
              </a:spcBef>
              <a:buFont typeface="Wingdings" panose="05000000000000000000" pitchFamily="2" charset="2"/>
              <a:buChar char="Ø"/>
            </a:pPr>
            <a:r>
              <a:rPr lang="lv-LV" sz="1800" b="0" i="0" u="none" strike="noStrike" dirty="0">
                <a:solidFill>
                  <a:srgbClr val="000000"/>
                </a:solidFill>
                <a:effectLst/>
                <a:latin typeface="+mn-lt"/>
              </a:rPr>
              <a:t>RPNC teritorijā esošā nekustamā īpašuma atpirkšana</a:t>
            </a:r>
            <a:endParaRPr lang="lv-LV" dirty="0">
              <a:solidFill>
                <a:srgbClr val="000000"/>
              </a:solidFill>
            </a:endParaRPr>
          </a:p>
        </p:txBody>
      </p:sp>
      <p:sp>
        <p:nvSpPr>
          <p:cNvPr id="7" name="Rectangle 6">
            <a:extLst>
              <a:ext uri="{FF2B5EF4-FFF2-40B4-BE49-F238E27FC236}">
                <a16:creationId xmlns:a16="http://schemas.microsoft.com/office/drawing/2014/main" id="{C029BAA3-47E6-4BB2-9D0B-825AF829173F}"/>
              </a:ext>
            </a:extLst>
          </p:cNvPr>
          <p:cNvSpPr/>
          <p:nvPr/>
        </p:nvSpPr>
        <p:spPr>
          <a:xfrm>
            <a:off x="5399889" y="3834392"/>
            <a:ext cx="1031632" cy="2812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00" dirty="0">
                <a:solidFill>
                  <a:schemeClr val="tx1"/>
                </a:solidFill>
              </a:rPr>
              <a:t>1 071 395 </a:t>
            </a:r>
            <a:endParaRPr lang="en-US" sz="1300" dirty="0">
              <a:solidFill>
                <a:schemeClr val="tx1"/>
              </a:solidFill>
            </a:endParaRPr>
          </a:p>
        </p:txBody>
      </p:sp>
      <p:sp>
        <p:nvSpPr>
          <p:cNvPr id="9" name="Rectangle 8">
            <a:extLst>
              <a:ext uri="{FF2B5EF4-FFF2-40B4-BE49-F238E27FC236}">
                <a16:creationId xmlns:a16="http://schemas.microsoft.com/office/drawing/2014/main" id="{708F7D6B-7E19-4157-AB97-FB6DF0820B00}"/>
              </a:ext>
            </a:extLst>
          </p:cNvPr>
          <p:cNvSpPr/>
          <p:nvPr/>
        </p:nvSpPr>
        <p:spPr>
          <a:xfrm>
            <a:off x="5399889" y="4936361"/>
            <a:ext cx="1031632" cy="2812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00" dirty="0">
                <a:solidFill>
                  <a:schemeClr val="tx1"/>
                </a:solidFill>
              </a:rPr>
              <a:t>418 425 </a:t>
            </a:r>
            <a:endParaRPr lang="en-US" sz="1300" dirty="0">
              <a:solidFill>
                <a:schemeClr val="tx1"/>
              </a:solidFill>
            </a:endParaRPr>
          </a:p>
        </p:txBody>
      </p:sp>
    </p:spTree>
    <p:extLst>
      <p:ext uri="{BB962C8B-B14F-4D97-AF65-F5344CB8AC3E}">
        <p14:creationId xmlns:p14="http://schemas.microsoft.com/office/powerpoint/2010/main" val="3165593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947AB5-84BD-4857-ACC2-E231B07498D5}"/>
              </a:ext>
            </a:extLst>
          </p:cNvPr>
          <p:cNvSpPr>
            <a:spLocks noGrp="1"/>
          </p:cNvSpPr>
          <p:nvPr>
            <p:ph idx="1"/>
          </p:nvPr>
        </p:nvSpPr>
        <p:spPr>
          <a:xfrm>
            <a:off x="334107" y="1744909"/>
            <a:ext cx="8640927" cy="3791826"/>
          </a:xfrm>
        </p:spPr>
        <p:txBody>
          <a:bodyPr>
            <a:normAutofit/>
          </a:bodyPr>
          <a:lstStyle/>
          <a:p>
            <a:pPr marL="0" indent="0" algn="just">
              <a:lnSpc>
                <a:spcPct val="100000"/>
              </a:lnSpc>
              <a:spcBef>
                <a:spcPts val="0"/>
              </a:spcBef>
              <a:buClr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1300" dirty="0">
                <a:latin typeface="+mn-lt"/>
              </a:rPr>
              <a:t>. </a:t>
            </a:r>
          </a:p>
          <a:p>
            <a:pPr marL="0" lvl="0" indent="0" algn="ctr">
              <a:lnSpc>
                <a:spcPct val="100000"/>
              </a:lnSpc>
              <a:spcBef>
                <a:spcPts val="0"/>
              </a:spcBef>
              <a:buNone/>
            </a:pPr>
            <a:endParaRPr lang="lv-LV" sz="1500" dirty="0">
              <a:latin typeface="+mn-lt"/>
            </a:endParaRPr>
          </a:p>
        </p:txBody>
      </p:sp>
      <p:sp>
        <p:nvSpPr>
          <p:cNvPr id="5" name="Title 4">
            <a:extLst>
              <a:ext uri="{FF2B5EF4-FFF2-40B4-BE49-F238E27FC236}">
                <a16:creationId xmlns:a16="http://schemas.microsoft.com/office/drawing/2014/main" id="{EC86F7C1-EC43-4864-BBD5-15BD737797DB}"/>
              </a:ext>
            </a:extLst>
          </p:cNvPr>
          <p:cNvSpPr>
            <a:spLocks noGrp="1"/>
          </p:cNvSpPr>
          <p:nvPr>
            <p:ph type="title"/>
          </p:nvPr>
        </p:nvSpPr>
        <p:spPr>
          <a:xfrm>
            <a:off x="1870745" y="441044"/>
            <a:ext cx="6737983" cy="1357720"/>
          </a:xfrm>
        </p:spPr>
        <p:txBody>
          <a:bodyPr>
            <a:noAutofit/>
          </a:bodyPr>
          <a:lstStyle/>
          <a:p>
            <a:pPr algn="ctr"/>
            <a:r>
              <a:rPr lang="lv-LV" sz="1600" dirty="0"/>
              <a:t>Veselības ministrijas prioritārie pasākumi 2022.-2024.gadam</a:t>
            </a:r>
            <a:br>
              <a:rPr lang="lv-LV" sz="1600" dirty="0"/>
            </a:br>
            <a:br>
              <a:rPr lang="lv-LV" sz="1600" dirty="0"/>
            </a:br>
            <a:r>
              <a:rPr lang="lv-LV" sz="1600" dirty="0"/>
              <a:t>4</a:t>
            </a:r>
            <a:r>
              <a:rPr lang="lv-LV" sz="1600" dirty="0">
                <a:solidFill>
                  <a:schemeClr val="tx1"/>
                </a:solidFill>
              </a:rPr>
              <a:t>. Prioritātes virziens: </a:t>
            </a:r>
            <a:r>
              <a:rPr lang="lv-LV" sz="1600" b="1" kern="1200" dirty="0">
                <a:solidFill>
                  <a:schemeClr val="tx1"/>
                </a:solidFill>
                <a:effectLst/>
              </a:rPr>
              <a:t>Pārējie veselības nozares prioritārie pasākumi (2)</a:t>
            </a:r>
            <a:br>
              <a:rPr lang="lv-LV" sz="1600" dirty="0">
                <a:solidFill>
                  <a:schemeClr val="tx1"/>
                </a:solidFill>
              </a:rPr>
            </a:br>
            <a:endParaRPr lang="lv-LV" sz="1600" i="1" dirty="0"/>
          </a:p>
        </p:txBody>
      </p:sp>
      <p:sp>
        <p:nvSpPr>
          <p:cNvPr id="4" name="Slide Number Placeholder 3">
            <a:extLst>
              <a:ext uri="{FF2B5EF4-FFF2-40B4-BE49-F238E27FC236}">
                <a16:creationId xmlns:a16="http://schemas.microsoft.com/office/drawing/2014/main" id="{4D4B84AC-8EE9-4A18-8635-17426110B122}"/>
              </a:ext>
            </a:extLst>
          </p:cNvPr>
          <p:cNvSpPr>
            <a:spLocks noGrp="1"/>
          </p:cNvSpPr>
          <p:nvPr>
            <p:ph type="sldNum" sz="quarter" idx="12"/>
          </p:nvPr>
        </p:nvSpPr>
        <p:spPr/>
        <p:txBody>
          <a:bodyPr/>
          <a:lstStyle/>
          <a:p>
            <a:fld id="{200423E1-44C6-4E03-9576-413CBCCCE18A}" type="slidenum">
              <a:rPr lang="lv-LV" smtClean="0"/>
              <a:pPr/>
              <a:t>36</a:t>
            </a:fld>
            <a:endParaRPr lang="lv-LV"/>
          </a:p>
        </p:txBody>
      </p:sp>
      <p:graphicFrame>
        <p:nvGraphicFramePr>
          <p:cNvPr id="3" name="Table 2">
            <a:extLst>
              <a:ext uri="{FF2B5EF4-FFF2-40B4-BE49-F238E27FC236}">
                <a16:creationId xmlns:a16="http://schemas.microsoft.com/office/drawing/2014/main" id="{91802068-A330-4275-B248-ABEDB9D8C32C}"/>
              </a:ext>
            </a:extLst>
          </p:cNvPr>
          <p:cNvGraphicFramePr>
            <a:graphicFrameLocks noGrp="1"/>
          </p:cNvGraphicFramePr>
          <p:nvPr>
            <p:extLst>
              <p:ext uri="{D42A27DB-BD31-4B8C-83A1-F6EECF244321}">
                <p14:modId xmlns:p14="http://schemas.microsoft.com/office/powerpoint/2010/main" val="3358755226"/>
              </p:ext>
            </p:extLst>
          </p:nvPr>
        </p:nvGraphicFramePr>
        <p:xfrm>
          <a:off x="334107" y="1816027"/>
          <a:ext cx="8475786" cy="3243209"/>
        </p:xfrm>
        <a:graphic>
          <a:graphicData uri="http://schemas.openxmlformats.org/drawingml/2006/table">
            <a:tbl>
              <a:tblPr>
                <a:tableStyleId>{18603FDC-E32A-4AB5-989C-0864C3EAD2B8}</a:tableStyleId>
              </a:tblPr>
              <a:tblGrid>
                <a:gridCol w="8475786">
                  <a:extLst>
                    <a:ext uri="{9D8B030D-6E8A-4147-A177-3AD203B41FA5}">
                      <a16:colId xmlns:a16="http://schemas.microsoft.com/office/drawing/2014/main" val="2178351830"/>
                    </a:ext>
                  </a:extLst>
                </a:gridCol>
              </a:tblGrid>
              <a:tr h="901123">
                <a:tc>
                  <a:txBody>
                    <a:bodyPr/>
                    <a:lstStyle/>
                    <a:p>
                      <a:pPr algn="l" fontAlgn="ctr"/>
                      <a:r>
                        <a:rPr lang="lv-LV" sz="1700" u="sng" strike="noStrike" dirty="0">
                          <a:solidFill>
                            <a:schemeClr val="tx1"/>
                          </a:solidFill>
                          <a:effectLst/>
                        </a:rPr>
                        <a:t>Valsts apmaksātas konsultācijas nodrošināšana grūtniecei, kura vēlas mākslīgi pārtraukt grūtniecību, pie ģimenes ārsta vai pie cita speciālista</a:t>
                      </a:r>
                      <a:endParaRPr lang="lv-LV" sz="1700" b="1" i="0" u="sng" strike="noStrike" dirty="0">
                        <a:solidFill>
                          <a:schemeClr val="tx1"/>
                        </a:solidFill>
                        <a:effectLst/>
                        <a:latin typeface="Calibri" panose="020F050202020403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13404486"/>
                  </a:ext>
                </a:extLst>
              </a:tr>
              <a:tr h="514875">
                <a:tc>
                  <a:txBody>
                    <a:bodyPr/>
                    <a:lstStyle/>
                    <a:p>
                      <a:pPr algn="l" fontAlgn="ctr"/>
                      <a:r>
                        <a:rPr lang="lv-LV" sz="1700" u="sng" strike="noStrike" dirty="0">
                          <a:solidFill>
                            <a:schemeClr val="tx1"/>
                          </a:solidFill>
                          <a:effectLst/>
                        </a:rPr>
                        <a:t>Risinājums tiesu medicīniskās ekspertīzes veikšanai vardarbībā cietušajam</a:t>
                      </a:r>
                      <a:endParaRPr lang="lv-LV" sz="1700" b="1" i="0" u="sng" strike="noStrike" dirty="0">
                        <a:solidFill>
                          <a:schemeClr val="tx1"/>
                        </a:solidFill>
                        <a:effectLst/>
                        <a:latin typeface="Calibri" panose="020F050202020403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544880917"/>
                  </a:ext>
                </a:extLst>
              </a:tr>
              <a:tr h="745659">
                <a:tc>
                  <a:txBody>
                    <a:bodyPr/>
                    <a:lstStyle/>
                    <a:p>
                      <a:pPr algn="l" fontAlgn="ctr"/>
                      <a:r>
                        <a:rPr lang="lv-LV" sz="1700" u="sng" strike="noStrike" dirty="0">
                          <a:solidFill>
                            <a:schemeClr val="tx1"/>
                          </a:solidFill>
                          <a:effectLst/>
                        </a:rPr>
                        <a:t>Grozījumu likumā "Par miruša cilvēka ķermeņa aizsardzību un cilvēka audu un orgānu izmantošanu medicīnā" realizācija  </a:t>
                      </a:r>
                      <a:endParaRPr lang="lv-LV" sz="1700" b="1" i="0" u="sng" strike="noStrike" dirty="0">
                        <a:solidFill>
                          <a:schemeClr val="tx1"/>
                        </a:solidFill>
                        <a:effectLst/>
                        <a:latin typeface="Calibri" panose="020F050202020403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274771582"/>
                  </a:ext>
                </a:extLst>
              </a:tr>
              <a:tr h="739103">
                <a:tc>
                  <a:txBody>
                    <a:bodyPr/>
                    <a:lstStyle/>
                    <a:p>
                      <a:pPr algn="l" fontAlgn="ctr"/>
                      <a:r>
                        <a:rPr lang="lv-LV" sz="1700" u="sng" strike="noStrike" dirty="0">
                          <a:solidFill>
                            <a:schemeClr val="tx1"/>
                          </a:solidFill>
                          <a:effectLst/>
                        </a:rPr>
                        <a:t>Risinājums ārstniecības personu aizplūšanai no veselības aprūpes sistēmas - Veikt grozījumu likumā “Par iedzīvotāju ienākuma nodokli”</a:t>
                      </a:r>
                      <a:endParaRPr lang="lv-LV" sz="1700" b="1" i="0" u="sng" strike="noStrike" dirty="0">
                        <a:solidFill>
                          <a:schemeClr val="tx1"/>
                        </a:solidFill>
                        <a:effectLst/>
                        <a:latin typeface="Calibri" panose="020F050202020403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41429280"/>
                  </a:ext>
                </a:extLst>
              </a:tr>
              <a:tr h="342449">
                <a:tc>
                  <a:txBody>
                    <a:bodyPr/>
                    <a:lstStyle/>
                    <a:p>
                      <a:pPr algn="l" fontAlgn="ctr"/>
                      <a:r>
                        <a:rPr lang="lv-LV" sz="1700" u="sng" strike="noStrike" dirty="0">
                          <a:solidFill>
                            <a:schemeClr val="tx1"/>
                          </a:solidFill>
                          <a:effectLst/>
                        </a:rPr>
                        <a:t>VM IKT projekta uzturēšana Namejs, Horizonts</a:t>
                      </a:r>
                      <a:endParaRPr lang="lv-LV" sz="1700" b="1" i="0" u="sng" strike="noStrike" dirty="0">
                        <a:solidFill>
                          <a:schemeClr val="tx1"/>
                        </a:solidFill>
                        <a:effectLst/>
                        <a:latin typeface="Calibri" panose="020F050202020403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43928251"/>
                  </a:ext>
                </a:extLst>
              </a:tr>
            </a:tbl>
          </a:graphicData>
        </a:graphic>
      </p:graphicFrame>
    </p:spTree>
    <p:extLst>
      <p:ext uri="{BB962C8B-B14F-4D97-AF65-F5344CB8AC3E}">
        <p14:creationId xmlns:p14="http://schemas.microsoft.com/office/powerpoint/2010/main" val="832041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947AB5-84BD-4857-ACC2-E231B07498D5}"/>
              </a:ext>
            </a:extLst>
          </p:cNvPr>
          <p:cNvSpPr>
            <a:spLocks noGrp="1"/>
          </p:cNvSpPr>
          <p:nvPr>
            <p:ph idx="1"/>
          </p:nvPr>
        </p:nvSpPr>
        <p:spPr>
          <a:xfrm>
            <a:off x="334107" y="1744909"/>
            <a:ext cx="8640927" cy="3791826"/>
          </a:xfrm>
        </p:spPr>
        <p:txBody>
          <a:bodyPr>
            <a:normAutofit/>
          </a:bodyPr>
          <a:lstStyle/>
          <a:p>
            <a:pPr marL="0" indent="0" algn="just">
              <a:lnSpc>
                <a:spcPct val="100000"/>
              </a:lnSpc>
              <a:spcBef>
                <a:spcPts val="0"/>
              </a:spcBef>
              <a:buClr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1300" dirty="0">
                <a:latin typeface="+mn-lt"/>
              </a:rPr>
              <a:t> </a:t>
            </a:r>
          </a:p>
          <a:p>
            <a:pPr marL="0" lvl="0" indent="0" algn="ctr">
              <a:lnSpc>
                <a:spcPct val="100000"/>
              </a:lnSpc>
              <a:spcBef>
                <a:spcPts val="0"/>
              </a:spcBef>
              <a:buNone/>
            </a:pPr>
            <a:endParaRPr lang="lv-LV" sz="1500" dirty="0">
              <a:latin typeface="+mn-lt"/>
            </a:endParaRPr>
          </a:p>
        </p:txBody>
      </p:sp>
      <p:sp>
        <p:nvSpPr>
          <p:cNvPr id="5" name="Title 4">
            <a:extLst>
              <a:ext uri="{FF2B5EF4-FFF2-40B4-BE49-F238E27FC236}">
                <a16:creationId xmlns:a16="http://schemas.microsoft.com/office/drawing/2014/main" id="{EC86F7C1-EC43-4864-BBD5-15BD737797DB}"/>
              </a:ext>
            </a:extLst>
          </p:cNvPr>
          <p:cNvSpPr>
            <a:spLocks noGrp="1"/>
          </p:cNvSpPr>
          <p:nvPr>
            <p:ph type="title"/>
          </p:nvPr>
        </p:nvSpPr>
        <p:spPr>
          <a:xfrm>
            <a:off x="1870745" y="441044"/>
            <a:ext cx="6737983" cy="1357720"/>
          </a:xfrm>
        </p:spPr>
        <p:txBody>
          <a:bodyPr>
            <a:noAutofit/>
          </a:bodyPr>
          <a:lstStyle/>
          <a:p>
            <a:pPr algn="ctr"/>
            <a:r>
              <a:rPr lang="lv-LV" sz="1600" dirty="0"/>
              <a:t>Prioritārie pasākumi 2022.-2024.gadam</a:t>
            </a:r>
            <a:br>
              <a:rPr lang="lv-LV" sz="1600" dirty="0"/>
            </a:br>
            <a:br>
              <a:rPr lang="lv-LV" sz="1600" dirty="0"/>
            </a:br>
            <a:br>
              <a:rPr lang="lv-LV" sz="1600" dirty="0"/>
            </a:br>
            <a:r>
              <a:rPr lang="lv-LV" sz="1600" dirty="0">
                <a:solidFill>
                  <a:schemeClr val="tx1"/>
                </a:solidFill>
              </a:rPr>
              <a:t>Covid-19 pasākumi</a:t>
            </a:r>
            <a:r>
              <a:rPr lang="lv-LV" sz="1600" b="1" kern="1200" dirty="0">
                <a:solidFill>
                  <a:schemeClr val="tx1"/>
                </a:solidFill>
                <a:effectLst/>
              </a:rPr>
              <a:t> – «PĀRRESORU PRIORITĀTE» </a:t>
            </a:r>
            <a:br>
              <a:rPr lang="lv-LV" sz="1600" dirty="0">
                <a:solidFill>
                  <a:schemeClr val="tx1"/>
                </a:solidFill>
              </a:rPr>
            </a:br>
            <a:endParaRPr lang="lv-LV" sz="1600" i="1" dirty="0"/>
          </a:p>
        </p:txBody>
      </p:sp>
      <p:sp>
        <p:nvSpPr>
          <p:cNvPr id="4" name="Slide Number Placeholder 3">
            <a:extLst>
              <a:ext uri="{FF2B5EF4-FFF2-40B4-BE49-F238E27FC236}">
                <a16:creationId xmlns:a16="http://schemas.microsoft.com/office/drawing/2014/main" id="{4D4B84AC-8EE9-4A18-8635-17426110B122}"/>
              </a:ext>
            </a:extLst>
          </p:cNvPr>
          <p:cNvSpPr>
            <a:spLocks noGrp="1"/>
          </p:cNvSpPr>
          <p:nvPr>
            <p:ph type="sldNum" sz="quarter" idx="12"/>
          </p:nvPr>
        </p:nvSpPr>
        <p:spPr/>
        <p:txBody>
          <a:bodyPr/>
          <a:lstStyle/>
          <a:p>
            <a:fld id="{200423E1-44C6-4E03-9576-413CBCCCE18A}" type="slidenum">
              <a:rPr lang="lv-LV" smtClean="0"/>
              <a:pPr/>
              <a:t>37</a:t>
            </a:fld>
            <a:endParaRPr lang="lv-LV" dirty="0"/>
          </a:p>
        </p:txBody>
      </p:sp>
      <p:sp>
        <p:nvSpPr>
          <p:cNvPr id="9" name="TextBox 8">
            <a:extLst>
              <a:ext uri="{FF2B5EF4-FFF2-40B4-BE49-F238E27FC236}">
                <a16:creationId xmlns:a16="http://schemas.microsoft.com/office/drawing/2014/main" id="{EDF44A2B-D462-451F-AACB-7ACC46A198C5}"/>
              </a:ext>
            </a:extLst>
          </p:cNvPr>
          <p:cNvSpPr txBox="1"/>
          <p:nvPr/>
        </p:nvSpPr>
        <p:spPr>
          <a:xfrm>
            <a:off x="616363" y="4156808"/>
            <a:ext cx="8248084" cy="2092881"/>
          </a:xfrm>
          <a:prstGeom prst="rect">
            <a:avLst/>
          </a:prstGeom>
          <a:noFill/>
        </p:spPr>
        <p:txBody>
          <a:bodyPr wrap="square">
            <a:spAutoFit/>
          </a:bodyPr>
          <a:lstStyle/>
          <a:p>
            <a:pPr marL="285750" indent="-285750" algn="l">
              <a:spcBef>
                <a:spcPts val="1200"/>
              </a:spcBef>
              <a:buFont typeface="Wingdings" panose="05000000000000000000" pitchFamily="2" charset="2"/>
              <a:buChar char="Ø"/>
            </a:pPr>
            <a:r>
              <a:rPr lang="lv-LV" b="0" i="0" dirty="0">
                <a:solidFill>
                  <a:srgbClr val="000000"/>
                </a:solidFill>
                <a:effectLst/>
                <a:latin typeface="Calibri" panose="020F0502020204030204" pitchFamily="34" charset="0"/>
              </a:rPr>
              <a:t>Testēšanai;</a:t>
            </a:r>
          </a:p>
          <a:p>
            <a:pPr marL="285750" indent="-285750" algn="l">
              <a:spcBef>
                <a:spcPts val="1200"/>
              </a:spcBef>
              <a:buFont typeface="Wingdings" panose="05000000000000000000" pitchFamily="2" charset="2"/>
              <a:buChar char="Ø"/>
            </a:pPr>
            <a:r>
              <a:rPr lang="lv-LV" dirty="0">
                <a:solidFill>
                  <a:srgbClr val="000000"/>
                </a:solidFill>
                <a:latin typeface="Calibri" panose="020F0502020204030204" pitchFamily="34" charset="0"/>
              </a:rPr>
              <a:t>P</a:t>
            </a:r>
            <a:r>
              <a:rPr lang="lv-LV" b="0" i="0" dirty="0">
                <a:solidFill>
                  <a:srgbClr val="000000"/>
                </a:solidFill>
                <a:effectLst/>
                <a:latin typeface="Calibri" panose="020F0502020204030204" pitchFamily="34" charset="0"/>
              </a:rPr>
              <a:t>iemaksām observācijas gultām un intensīvās terapijas gultām;</a:t>
            </a:r>
          </a:p>
          <a:p>
            <a:pPr marL="285750" indent="-285750" algn="l">
              <a:spcBef>
                <a:spcPts val="1200"/>
              </a:spcBef>
              <a:buFont typeface="Wingdings" panose="05000000000000000000" pitchFamily="2" charset="2"/>
              <a:buChar char="Ø"/>
            </a:pPr>
            <a:r>
              <a:rPr lang="lv-LV" dirty="0">
                <a:solidFill>
                  <a:srgbClr val="000000"/>
                </a:solidFill>
                <a:latin typeface="Calibri" panose="020F0502020204030204" pitchFamily="34" charset="0"/>
              </a:rPr>
              <a:t>IAL, dezinfekcijas tarifiem;</a:t>
            </a:r>
          </a:p>
          <a:p>
            <a:pPr marL="285750" indent="-285750" algn="l">
              <a:spcBef>
                <a:spcPts val="1200"/>
              </a:spcBef>
              <a:buFont typeface="Wingdings" panose="05000000000000000000" pitchFamily="2" charset="2"/>
              <a:buChar char="Ø"/>
            </a:pPr>
            <a:r>
              <a:rPr lang="lv-LV" b="0" i="0" dirty="0">
                <a:solidFill>
                  <a:srgbClr val="000000"/>
                </a:solidFill>
                <a:effectLst/>
                <a:latin typeface="Calibri" panose="020F0502020204030204" pitchFamily="34" charset="0"/>
              </a:rPr>
              <a:t>Tra</a:t>
            </a:r>
            <a:r>
              <a:rPr lang="lv-LV" dirty="0">
                <a:solidFill>
                  <a:srgbClr val="000000"/>
                </a:solidFill>
                <a:latin typeface="Calibri" panose="020F0502020204030204" pitchFamily="34" charset="0"/>
              </a:rPr>
              <a:t>nsporta izmaksas pacientu pārvēšanai;</a:t>
            </a:r>
            <a:endParaRPr lang="lv-LV" b="0" i="0" dirty="0">
              <a:solidFill>
                <a:srgbClr val="000000"/>
              </a:solidFill>
              <a:effectLst/>
              <a:latin typeface="Calibri" panose="020F0502020204030204" pitchFamily="34" charset="0"/>
            </a:endParaRPr>
          </a:p>
          <a:p>
            <a:pPr marL="285750" indent="-285750" algn="l">
              <a:spcBef>
                <a:spcPts val="1200"/>
              </a:spcBef>
              <a:buFont typeface="Wingdings" panose="05000000000000000000" pitchFamily="2" charset="2"/>
              <a:buChar char="Ø"/>
            </a:pPr>
            <a:r>
              <a:rPr lang="lv-LV" dirty="0">
                <a:solidFill>
                  <a:srgbClr val="000000"/>
                </a:solidFill>
                <a:latin typeface="Calibri" panose="020F0502020204030204" pitchFamily="34" charset="0"/>
              </a:rPr>
              <a:t>c</a:t>
            </a:r>
            <a:r>
              <a:rPr lang="lv-LV" b="0" i="0" dirty="0">
                <a:solidFill>
                  <a:srgbClr val="000000"/>
                </a:solidFill>
                <a:effectLst/>
                <a:latin typeface="Calibri" panose="020F0502020204030204" pitchFamily="34" charset="0"/>
              </a:rPr>
              <a:t>itiem ar Covid-19 seku novēršanu saistītiem pasākumiem.</a:t>
            </a:r>
          </a:p>
        </p:txBody>
      </p:sp>
      <p:graphicFrame>
        <p:nvGraphicFramePr>
          <p:cNvPr id="12" name="Diagram 11">
            <a:extLst>
              <a:ext uri="{FF2B5EF4-FFF2-40B4-BE49-F238E27FC236}">
                <a16:creationId xmlns:a16="http://schemas.microsoft.com/office/drawing/2014/main" id="{A61E5BB0-A427-4587-ABFC-37C61B23B2A0}"/>
              </a:ext>
            </a:extLst>
          </p:cNvPr>
          <p:cNvGraphicFramePr/>
          <p:nvPr>
            <p:extLst>
              <p:ext uri="{D42A27DB-BD31-4B8C-83A1-F6EECF244321}">
                <p14:modId xmlns:p14="http://schemas.microsoft.com/office/powerpoint/2010/main" val="3694753609"/>
              </p:ext>
            </p:extLst>
          </p:nvPr>
        </p:nvGraphicFramePr>
        <p:xfrm>
          <a:off x="507255" y="2042621"/>
          <a:ext cx="8357192" cy="181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8128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459-8898-4E54-BA02-81CE7D04C2CD}"/>
              </a:ext>
            </a:extLst>
          </p:cNvPr>
          <p:cNvSpPr>
            <a:spLocks noGrp="1"/>
          </p:cNvSpPr>
          <p:nvPr>
            <p:ph type="title"/>
          </p:nvPr>
        </p:nvSpPr>
        <p:spPr>
          <a:xfrm>
            <a:off x="1987848" y="358813"/>
            <a:ext cx="6485033" cy="367412"/>
          </a:xfrm>
        </p:spPr>
        <p:txBody>
          <a:bodyPr>
            <a:normAutofit fontScale="90000"/>
          </a:bodyPr>
          <a:lstStyle/>
          <a:p>
            <a:pPr algn="ctr"/>
            <a:r>
              <a:rPr lang="lv-LV" dirty="0">
                <a:latin typeface="+mn-lt"/>
              </a:rPr>
              <a:t>Prioritārie pasākumi 2022-2024, tai skaitā horizontālie atbilstoši normatīvajam regulējumam</a:t>
            </a:r>
          </a:p>
        </p:txBody>
      </p:sp>
      <p:pic>
        <p:nvPicPr>
          <p:cNvPr id="4" name="Picture 3">
            <a:extLst>
              <a:ext uri="{FF2B5EF4-FFF2-40B4-BE49-F238E27FC236}">
                <a16:creationId xmlns:a16="http://schemas.microsoft.com/office/drawing/2014/main" id="{1B84C0C7-DFF1-4E88-8A16-D547E9CB6D84}"/>
              </a:ext>
            </a:extLst>
          </p:cNvPr>
          <p:cNvPicPr>
            <a:picLocks noChangeAspect="1"/>
          </p:cNvPicPr>
          <p:nvPr/>
        </p:nvPicPr>
        <p:blipFill>
          <a:blip r:embed="rId2"/>
          <a:stretch>
            <a:fillRect/>
          </a:stretch>
        </p:blipFill>
        <p:spPr>
          <a:xfrm>
            <a:off x="111512" y="1365039"/>
            <a:ext cx="9032488" cy="4533956"/>
          </a:xfrm>
          <a:prstGeom prst="rect">
            <a:avLst/>
          </a:prstGeom>
        </p:spPr>
      </p:pic>
    </p:spTree>
    <p:extLst>
      <p:ext uri="{BB962C8B-B14F-4D97-AF65-F5344CB8AC3E}">
        <p14:creationId xmlns:p14="http://schemas.microsoft.com/office/powerpoint/2010/main" val="461502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947AB5-84BD-4857-ACC2-E231B07498D5}"/>
              </a:ext>
            </a:extLst>
          </p:cNvPr>
          <p:cNvSpPr>
            <a:spLocks noGrp="1"/>
          </p:cNvSpPr>
          <p:nvPr>
            <p:ph idx="1"/>
          </p:nvPr>
        </p:nvSpPr>
        <p:spPr>
          <a:xfrm>
            <a:off x="334107" y="1744909"/>
            <a:ext cx="8640927" cy="3791826"/>
          </a:xfrm>
        </p:spPr>
        <p:txBody>
          <a:bodyPr>
            <a:normAutofit/>
          </a:bodyPr>
          <a:lstStyle/>
          <a:p>
            <a:pPr marL="0" indent="0" algn="just">
              <a:lnSpc>
                <a:spcPct val="100000"/>
              </a:lnSpc>
              <a:spcBef>
                <a:spcPts val="0"/>
              </a:spcBef>
              <a:buClr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1300" dirty="0">
                <a:latin typeface="+mn-lt"/>
              </a:rPr>
              <a:t>. </a:t>
            </a:r>
          </a:p>
          <a:p>
            <a:pPr marL="0" lvl="0" indent="0" algn="ctr">
              <a:lnSpc>
                <a:spcPct val="100000"/>
              </a:lnSpc>
              <a:spcBef>
                <a:spcPts val="0"/>
              </a:spcBef>
              <a:buNone/>
            </a:pPr>
            <a:endParaRPr lang="lv-LV" sz="1500" dirty="0">
              <a:latin typeface="+mn-lt"/>
            </a:endParaRPr>
          </a:p>
        </p:txBody>
      </p:sp>
      <p:sp>
        <p:nvSpPr>
          <p:cNvPr id="5" name="Title 4">
            <a:extLst>
              <a:ext uri="{FF2B5EF4-FFF2-40B4-BE49-F238E27FC236}">
                <a16:creationId xmlns:a16="http://schemas.microsoft.com/office/drawing/2014/main" id="{EC86F7C1-EC43-4864-BBD5-15BD737797DB}"/>
              </a:ext>
            </a:extLst>
          </p:cNvPr>
          <p:cNvSpPr>
            <a:spLocks noGrp="1"/>
          </p:cNvSpPr>
          <p:nvPr>
            <p:ph type="title"/>
          </p:nvPr>
        </p:nvSpPr>
        <p:spPr>
          <a:xfrm>
            <a:off x="1870745" y="354814"/>
            <a:ext cx="6737983" cy="656236"/>
          </a:xfrm>
        </p:spPr>
        <p:txBody>
          <a:bodyPr>
            <a:noAutofit/>
          </a:bodyPr>
          <a:lstStyle/>
          <a:p>
            <a:pPr algn="ctr"/>
            <a:r>
              <a:rPr lang="lv-LV" sz="2000" b="1" i="0" dirty="0">
                <a:effectLst/>
                <a:latin typeface="+mn-lt"/>
              </a:rPr>
              <a:t>Vidēja termiņa budžeta un valsts budžetu 2022. gadam sagatavošanas grafiks</a:t>
            </a:r>
            <a:br>
              <a:rPr lang="lv-LV" sz="1600" dirty="0">
                <a:solidFill>
                  <a:schemeClr val="tx1"/>
                </a:solidFill>
              </a:rPr>
            </a:br>
            <a:endParaRPr lang="lv-LV" sz="1600" i="1" dirty="0"/>
          </a:p>
        </p:txBody>
      </p:sp>
      <p:sp>
        <p:nvSpPr>
          <p:cNvPr id="4" name="Slide Number Placeholder 3">
            <a:extLst>
              <a:ext uri="{FF2B5EF4-FFF2-40B4-BE49-F238E27FC236}">
                <a16:creationId xmlns:a16="http://schemas.microsoft.com/office/drawing/2014/main" id="{4D4B84AC-8EE9-4A18-8635-17426110B122}"/>
              </a:ext>
            </a:extLst>
          </p:cNvPr>
          <p:cNvSpPr>
            <a:spLocks noGrp="1"/>
          </p:cNvSpPr>
          <p:nvPr>
            <p:ph type="sldNum" sz="quarter" idx="12"/>
          </p:nvPr>
        </p:nvSpPr>
        <p:spPr/>
        <p:txBody>
          <a:bodyPr/>
          <a:lstStyle/>
          <a:p>
            <a:fld id="{200423E1-44C6-4E03-9576-413CBCCCE18A}" type="slidenum">
              <a:rPr lang="lv-LV" smtClean="0"/>
              <a:pPr/>
              <a:t>39</a:t>
            </a:fld>
            <a:endParaRPr lang="lv-LV"/>
          </a:p>
        </p:txBody>
      </p:sp>
      <p:graphicFrame>
        <p:nvGraphicFramePr>
          <p:cNvPr id="6" name="Table 5">
            <a:extLst>
              <a:ext uri="{FF2B5EF4-FFF2-40B4-BE49-F238E27FC236}">
                <a16:creationId xmlns:a16="http://schemas.microsoft.com/office/drawing/2014/main" id="{9B6324F4-57DB-483F-8AE6-AB64219411A8}"/>
              </a:ext>
            </a:extLst>
          </p:cNvPr>
          <p:cNvGraphicFramePr>
            <a:graphicFrameLocks noGrp="1"/>
          </p:cNvGraphicFramePr>
          <p:nvPr>
            <p:extLst>
              <p:ext uri="{D42A27DB-BD31-4B8C-83A1-F6EECF244321}">
                <p14:modId xmlns:p14="http://schemas.microsoft.com/office/powerpoint/2010/main" val="2078313328"/>
              </p:ext>
            </p:extLst>
          </p:nvPr>
        </p:nvGraphicFramePr>
        <p:xfrm>
          <a:off x="168966" y="1543844"/>
          <a:ext cx="8825024" cy="4748640"/>
        </p:xfrm>
        <a:graphic>
          <a:graphicData uri="http://schemas.openxmlformats.org/drawingml/2006/table">
            <a:tbl>
              <a:tblPr firstRow="1" firstCol="1" bandRow="1">
                <a:tableStyleId>{21E4AEA4-8DFA-4A89-87EB-49C32662AFE0}</a:tableStyleId>
              </a:tblPr>
              <a:tblGrid>
                <a:gridCol w="6527237">
                  <a:extLst>
                    <a:ext uri="{9D8B030D-6E8A-4147-A177-3AD203B41FA5}">
                      <a16:colId xmlns:a16="http://schemas.microsoft.com/office/drawing/2014/main" val="1067353997"/>
                    </a:ext>
                  </a:extLst>
                </a:gridCol>
                <a:gridCol w="1084520">
                  <a:extLst>
                    <a:ext uri="{9D8B030D-6E8A-4147-A177-3AD203B41FA5}">
                      <a16:colId xmlns:a16="http://schemas.microsoft.com/office/drawing/2014/main" val="1599482198"/>
                    </a:ext>
                  </a:extLst>
                </a:gridCol>
                <a:gridCol w="1213267">
                  <a:extLst>
                    <a:ext uri="{9D8B030D-6E8A-4147-A177-3AD203B41FA5}">
                      <a16:colId xmlns:a16="http://schemas.microsoft.com/office/drawing/2014/main" val="3714634720"/>
                    </a:ext>
                  </a:extLst>
                </a:gridCol>
              </a:tblGrid>
              <a:tr h="426731">
                <a:tc>
                  <a:txBody>
                    <a:bodyPr/>
                    <a:lstStyle/>
                    <a:p>
                      <a:pPr algn="ctr"/>
                      <a:r>
                        <a:rPr lang="lv-LV" sz="2000" b="1" dirty="0">
                          <a:solidFill>
                            <a:schemeClr val="tx1"/>
                          </a:solidFill>
                          <a:effectLst/>
                        </a:rPr>
                        <a:t>Pasākums</a:t>
                      </a:r>
                      <a:endParaRPr lang="lv-LV"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lv-LV" sz="2000" b="1" dirty="0">
                          <a:solidFill>
                            <a:schemeClr val="tx1"/>
                          </a:solidFill>
                          <a:effectLst/>
                        </a:rPr>
                        <a:t>Izpildītāji</a:t>
                      </a:r>
                      <a:endParaRPr lang="lv-LV"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lv-LV" sz="2000" b="1" dirty="0">
                          <a:solidFill>
                            <a:schemeClr val="tx1"/>
                          </a:solidFill>
                          <a:effectLst/>
                        </a:rPr>
                        <a:t>Termiņš</a:t>
                      </a:r>
                      <a:endParaRPr lang="lv-LV"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23479607"/>
                  </a:ext>
                </a:extLst>
              </a:tr>
              <a:tr h="261564">
                <a:tc>
                  <a:txBody>
                    <a:bodyPr/>
                    <a:lstStyle/>
                    <a:p>
                      <a:r>
                        <a:rPr lang="lv-LV" sz="1800" b="0" dirty="0">
                          <a:solidFill>
                            <a:schemeClr val="tx1"/>
                          </a:solidFill>
                          <a:effectLst/>
                        </a:rPr>
                        <a:t>Prioritāro pasākumu projekta prezentācija Veselības nozares stratēģiskai padomei</a:t>
                      </a:r>
                      <a:endParaRPr lang="lv-LV"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lv-LV" sz="1800" b="0" dirty="0">
                          <a:effectLst/>
                        </a:rPr>
                        <a:t>VM</a:t>
                      </a:r>
                      <a:endParaRPr lang="lv-LV"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r>
                        <a:rPr lang="lv-LV" sz="1800" b="0" dirty="0">
                          <a:effectLst/>
                          <a:latin typeface="Calibri" panose="020F0502020204030204" pitchFamily="34" charset="0"/>
                          <a:ea typeface="Calibri" panose="020F0502020204030204" pitchFamily="34" charset="0"/>
                          <a:cs typeface="Times New Roman" panose="02020603050405020304" pitchFamily="18" charset="0"/>
                        </a:rPr>
                        <a:t>03.06.2021</a:t>
                      </a: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61185423"/>
                  </a:ext>
                </a:extLst>
              </a:tr>
              <a:tr h="261564">
                <a:tc>
                  <a:txBody>
                    <a:bodyPr/>
                    <a:lstStyle/>
                    <a:p>
                      <a:r>
                        <a:rPr lang="lv-LV" sz="1800" b="0" dirty="0">
                          <a:solidFill>
                            <a:schemeClr val="tx1"/>
                          </a:solidFill>
                          <a:effectLst/>
                        </a:rPr>
                        <a:t>Valsts budžeta izdevumu pārskatīšanas saruna ar FM</a:t>
                      </a:r>
                      <a:endParaRPr lang="lv-LV"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lv-LV" sz="1800" b="0" dirty="0">
                          <a:effectLst/>
                        </a:rPr>
                        <a:t>VM</a:t>
                      </a:r>
                      <a:endParaRPr lang="lv-LV"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r>
                        <a:rPr lang="lv-LV" sz="1800" b="0" dirty="0">
                          <a:effectLst/>
                        </a:rPr>
                        <a:t>04.06.2021</a:t>
                      </a:r>
                      <a:endParaRPr lang="lv-LV"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8914510"/>
                  </a:ext>
                </a:extLst>
              </a:tr>
              <a:tr h="261564">
                <a:tc>
                  <a:txBody>
                    <a:bodyPr/>
                    <a:lstStyle/>
                    <a:p>
                      <a:r>
                        <a:rPr lang="lv-LV" sz="1800" b="0" dirty="0">
                          <a:solidFill>
                            <a:schemeClr val="tx1"/>
                          </a:solidFill>
                          <a:effectLst/>
                        </a:rPr>
                        <a:t>Prioritāro pasākumu projekta prezentācija Saeimas komisijai</a:t>
                      </a:r>
                      <a:endParaRPr lang="lv-LV"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lv-LV" sz="1800" b="0" dirty="0">
                          <a:effectLst/>
                        </a:rPr>
                        <a:t>VM</a:t>
                      </a:r>
                      <a:endParaRPr lang="lv-LV"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r>
                        <a:rPr lang="lv-LV" sz="1800" b="0" dirty="0">
                          <a:effectLst/>
                          <a:latin typeface="Calibri" panose="020F0502020204030204" pitchFamily="34" charset="0"/>
                          <a:ea typeface="Calibri" panose="020F0502020204030204" pitchFamily="34" charset="0"/>
                          <a:cs typeface="Times New Roman" panose="02020603050405020304" pitchFamily="18" charset="0"/>
                        </a:rPr>
                        <a:t>08.06.2021</a:t>
                      </a: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16601102"/>
                  </a:ext>
                </a:extLst>
              </a:tr>
              <a:tr h="261564">
                <a:tc>
                  <a:txBody>
                    <a:bodyPr/>
                    <a:lstStyle/>
                    <a:p>
                      <a:r>
                        <a:rPr lang="lv-LV" sz="1800" b="0" dirty="0">
                          <a:solidFill>
                            <a:schemeClr val="tx1"/>
                          </a:solidFill>
                          <a:effectLst/>
                        </a:rPr>
                        <a:t>Prioritāro pasākumu detalizēta pieprasījuma sagatavošana (t.sk. konsultācijas ar partneriem)</a:t>
                      </a:r>
                      <a:endParaRPr lang="lv-LV"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lv-LV" sz="1800" b="0" dirty="0">
                          <a:effectLst/>
                          <a:latin typeface="Calibri" panose="020F0502020204030204" pitchFamily="34" charset="0"/>
                          <a:ea typeface="Calibri" panose="020F0502020204030204" pitchFamily="34" charset="0"/>
                          <a:cs typeface="Times New Roman" panose="02020603050405020304" pitchFamily="18" charset="0"/>
                        </a:rPr>
                        <a:t>VM</a:t>
                      </a: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a:r>
                        <a:rPr lang="lv-LV" sz="1800" b="0" dirty="0">
                          <a:effectLst/>
                          <a:latin typeface="Calibri" panose="020F0502020204030204" pitchFamily="34" charset="0"/>
                          <a:ea typeface="Calibri" panose="020F0502020204030204" pitchFamily="34" charset="0"/>
                          <a:cs typeface="Times New Roman" panose="02020603050405020304" pitchFamily="18" charset="0"/>
                        </a:rPr>
                        <a:t>08.06.– 30.06.2021</a:t>
                      </a: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76449387"/>
                  </a:ext>
                </a:extLst>
              </a:tr>
              <a:tr h="261564">
                <a:tc>
                  <a:txBody>
                    <a:bodyPr/>
                    <a:lstStyle/>
                    <a:p>
                      <a:r>
                        <a:rPr lang="lv-LV" sz="1800" b="0" dirty="0">
                          <a:solidFill>
                            <a:schemeClr val="tx1"/>
                          </a:solidFill>
                          <a:effectLst/>
                        </a:rPr>
                        <a:t>Priekšlikumu par prioritārajiem pasākumiem iesniegšana FM un PKC</a:t>
                      </a:r>
                      <a:endParaRPr lang="lv-LV"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lv-LV" sz="1800" b="0" dirty="0">
                          <a:effectLst/>
                        </a:rPr>
                        <a:t>VM </a:t>
                      </a:r>
                      <a:endParaRPr lang="lv-LV"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r>
                        <a:rPr lang="lv-LV" sz="1800" b="0" dirty="0">
                          <a:effectLst/>
                        </a:rPr>
                        <a:t>30.06.2021</a:t>
                      </a:r>
                      <a:endParaRPr lang="lv-LV"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98475773"/>
                  </a:ext>
                </a:extLst>
              </a:tr>
              <a:tr h="261564">
                <a:tc>
                  <a:txBody>
                    <a:bodyPr/>
                    <a:lstStyle/>
                    <a:p>
                      <a:r>
                        <a:rPr lang="lv-LV" sz="1800" b="0" dirty="0">
                          <a:solidFill>
                            <a:schemeClr val="tx1"/>
                          </a:solidFill>
                          <a:effectLst/>
                        </a:rPr>
                        <a:t>FM ziņojuma par valsts budžeta izdevumu pārskatīšanu izskatīšana Ministru kabinetā</a:t>
                      </a:r>
                      <a:endParaRPr lang="lv-LV"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lv-LV" sz="1800" b="0" dirty="0">
                          <a:effectLst/>
                        </a:rPr>
                        <a:t>FM</a:t>
                      </a:r>
                      <a:endParaRPr lang="lv-LV"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a:r>
                        <a:rPr lang="lv-LV" sz="1800" b="0" dirty="0">
                          <a:effectLst/>
                        </a:rPr>
                        <a:t>24.08.2021</a:t>
                      </a:r>
                      <a:endParaRPr lang="lv-LV"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4615054"/>
                  </a:ext>
                </a:extLst>
              </a:tr>
              <a:tr h="784693">
                <a:tc>
                  <a:txBody>
                    <a:bodyPr/>
                    <a:lstStyle/>
                    <a:p>
                      <a:r>
                        <a:rPr lang="lv-LV" sz="1800" b="0" dirty="0">
                          <a:solidFill>
                            <a:schemeClr val="tx1"/>
                          </a:solidFill>
                          <a:effectLst/>
                        </a:rPr>
                        <a:t>Diskusijas un Ministru kabineta galīgā lēmuma pieņemšana par valsts budžeta prioritārajiem pasākumiem</a:t>
                      </a:r>
                      <a:endParaRPr lang="lv-LV"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lv-LV" sz="1800" b="0" dirty="0">
                          <a:effectLst/>
                        </a:rPr>
                        <a:t>FM</a:t>
                      </a:r>
                      <a:endParaRPr lang="lv-LV"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r>
                        <a:rPr lang="lv-LV" sz="1800" b="0" dirty="0">
                          <a:effectLst/>
                        </a:rPr>
                        <a:t>24.08.2021</a:t>
                      </a:r>
                      <a:br>
                        <a:rPr lang="lv-LV" sz="1800" b="0" dirty="0">
                          <a:effectLst/>
                        </a:rPr>
                      </a:br>
                      <a:r>
                        <a:rPr lang="lv-LV" sz="1800" b="0" dirty="0">
                          <a:effectLst/>
                        </a:rPr>
                        <a:t>31.08.2021</a:t>
                      </a:r>
                      <a:br>
                        <a:rPr lang="lv-LV" sz="1800" b="0" dirty="0">
                          <a:effectLst/>
                        </a:rPr>
                      </a:br>
                      <a:r>
                        <a:rPr lang="lv-LV" sz="1800" b="0" dirty="0">
                          <a:effectLst/>
                        </a:rPr>
                        <a:t>02.09.2021</a:t>
                      </a:r>
                      <a:endParaRPr lang="lv-LV"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9024331"/>
                  </a:ext>
                </a:extLst>
              </a:tr>
            </a:tbl>
          </a:graphicData>
        </a:graphic>
      </p:graphicFrame>
    </p:spTree>
    <p:extLst>
      <p:ext uri="{BB962C8B-B14F-4D97-AF65-F5344CB8AC3E}">
        <p14:creationId xmlns:p14="http://schemas.microsoft.com/office/powerpoint/2010/main" val="395386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7C993D-23FA-409A-AB25-DED9D9374288}"/>
              </a:ext>
            </a:extLst>
          </p:cNvPr>
          <p:cNvSpPr>
            <a:spLocks noGrp="1"/>
          </p:cNvSpPr>
          <p:nvPr>
            <p:ph type="title"/>
          </p:nvPr>
        </p:nvSpPr>
        <p:spPr>
          <a:xfrm>
            <a:off x="1689162" y="217714"/>
            <a:ext cx="6870528" cy="1035260"/>
          </a:xfrm>
        </p:spPr>
        <p:txBody>
          <a:bodyPr>
            <a:normAutofit/>
          </a:bodyPr>
          <a:lstStyle/>
          <a:p>
            <a:pPr algn="ctr" rtl="0">
              <a:defRPr sz="1400" b="0" i="0" u="none" strike="noStrike" kern="1200" spc="0" baseline="0">
                <a:solidFill>
                  <a:sysClr val="windowText" lastClr="000000">
                    <a:lumMod val="65000"/>
                    <a:lumOff val="35000"/>
                  </a:sysClr>
                </a:solidFill>
                <a:latin typeface="+mn-lt"/>
                <a:ea typeface="+mn-ea"/>
                <a:cs typeface="+mn-cs"/>
              </a:defRPr>
            </a:pPr>
            <a:r>
              <a:rPr lang="lv-LV" sz="2400" b="0" i="0" u="none" strike="noStrike" baseline="0" dirty="0"/>
              <a:t>Veselības aprūpes izdevumi </a:t>
            </a:r>
            <a:br>
              <a:rPr lang="lv-LV" sz="2400" b="0" i="0" u="none" strike="noStrike" baseline="0" dirty="0"/>
            </a:br>
            <a:r>
              <a:rPr lang="lv-LV" sz="2400" b="0" i="0" u="none" strike="noStrike" baseline="0" dirty="0"/>
              <a:t>uz 1 iedzīvotāju Latvijā un OECD valstīs</a:t>
            </a:r>
            <a:r>
              <a:rPr lang="en-US" sz="2400" b="0" i="0" u="none" strike="noStrike" baseline="0" dirty="0"/>
              <a:t>, </a:t>
            </a:r>
            <a:r>
              <a:rPr lang="lv-LV" sz="2400" b="0" i="0" u="none" strike="noStrike" baseline="0" dirty="0"/>
              <a:t>USD PPP</a:t>
            </a:r>
            <a:br>
              <a:rPr lang="lv-LV" sz="2400" b="0" i="0" u="none" strike="noStrike" baseline="0" dirty="0"/>
            </a:br>
            <a:r>
              <a:rPr lang="en-US" sz="1800" b="0" i="0" u="none" strike="noStrike" baseline="0" dirty="0"/>
              <a:t>OECD </a:t>
            </a:r>
            <a:r>
              <a:rPr lang="lv-LV" sz="1800" b="0" i="0" u="none" strike="noStrike" baseline="0" dirty="0"/>
              <a:t>dati par 2018*.gadu</a:t>
            </a:r>
            <a:endParaRPr lang="en-US" sz="1800" dirty="0"/>
          </a:p>
        </p:txBody>
      </p:sp>
      <p:graphicFrame>
        <p:nvGraphicFramePr>
          <p:cNvPr id="13" name="Chart 12">
            <a:extLst>
              <a:ext uri="{FF2B5EF4-FFF2-40B4-BE49-F238E27FC236}">
                <a16:creationId xmlns:a16="http://schemas.microsoft.com/office/drawing/2014/main" id="{AE4347A7-E294-4704-87FB-30328D1DF139}"/>
              </a:ext>
            </a:extLst>
          </p:cNvPr>
          <p:cNvGraphicFramePr>
            <a:graphicFrameLocks/>
          </p:cNvGraphicFramePr>
          <p:nvPr/>
        </p:nvGraphicFramePr>
        <p:xfrm>
          <a:off x="357795" y="1566482"/>
          <a:ext cx="8428410" cy="507380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F6FDD84-0BBD-4658-9493-C0301D401E88}"/>
              </a:ext>
            </a:extLst>
          </p:cNvPr>
          <p:cNvSpPr txBox="1"/>
          <p:nvPr/>
        </p:nvSpPr>
        <p:spPr>
          <a:xfrm>
            <a:off x="690952" y="6501786"/>
            <a:ext cx="8237240" cy="276999"/>
          </a:xfrm>
          <a:prstGeom prst="rect">
            <a:avLst/>
          </a:prstGeom>
          <a:noFill/>
        </p:spPr>
        <p:txBody>
          <a:bodyPr wrap="square" rtlCol="0">
            <a:spAutoFit/>
          </a:bodyPr>
          <a:lstStyle/>
          <a:p>
            <a:r>
              <a:rPr lang="lv-LV" sz="1200" dirty="0"/>
              <a:t>*Pēdējie pieejamie dati par 2018.gadu. 2019.gada dati provizoriski ir sagaidāmi 2021.gada rudenī.</a:t>
            </a:r>
            <a:endParaRPr lang="en-US" sz="1200" dirty="0"/>
          </a:p>
        </p:txBody>
      </p:sp>
      <p:sp>
        <p:nvSpPr>
          <p:cNvPr id="3" name="Slide Number Placeholder 2">
            <a:extLst>
              <a:ext uri="{FF2B5EF4-FFF2-40B4-BE49-F238E27FC236}">
                <a16:creationId xmlns:a16="http://schemas.microsoft.com/office/drawing/2014/main" id="{598C17B0-A5DE-4228-AFCE-337A39BDC6A3}"/>
              </a:ext>
            </a:extLst>
          </p:cNvPr>
          <p:cNvSpPr>
            <a:spLocks noGrp="1"/>
          </p:cNvSpPr>
          <p:nvPr>
            <p:ph type="sldNum" sz="quarter" idx="12"/>
          </p:nvPr>
        </p:nvSpPr>
        <p:spPr/>
        <p:txBody>
          <a:bodyPr/>
          <a:lstStyle/>
          <a:p>
            <a:fld id="{200423E1-44C6-4E03-9576-413CBCCCE18A}" type="slidenum">
              <a:rPr lang="lv-LV" smtClean="0"/>
              <a:pPr/>
              <a:t>4</a:t>
            </a:fld>
            <a:endParaRPr lang="lv-LV" dirty="0"/>
          </a:p>
        </p:txBody>
      </p:sp>
    </p:spTree>
    <p:extLst>
      <p:ext uri="{BB962C8B-B14F-4D97-AF65-F5344CB8AC3E}">
        <p14:creationId xmlns:p14="http://schemas.microsoft.com/office/powerpoint/2010/main" val="1376614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58899" y="3492896"/>
            <a:ext cx="6858000" cy="545703"/>
          </a:xfrm>
        </p:spPr>
        <p:txBody>
          <a:bodyPr>
            <a:normAutofit/>
          </a:bodyPr>
          <a:lstStyle/>
          <a:p>
            <a:r>
              <a:rPr lang="lv-LV" sz="2800" dirty="0"/>
              <a:t>Paldies par uzmanību!</a:t>
            </a:r>
          </a:p>
        </p:txBody>
      </p:sp>
    </p:spTree>
    <p:extLst>
      <p:ext uri="{BB962C8B-B14F-4D97-AF65-F5344CB8AC3E}">
        <p14:creationId xmlns:p14="http://schemas.microsoft.com/office/powerpoint/2010/main" val="227973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7C993D-23FA-409A-AB25-DED9D9374288}"/>
              </a:ext>
            </a:extLst>
          </p:cNvPr>
          <p:cNvSpPr>
            <a:spLocks noGrp="1"/>
          </p:cNvSpPr>
          <p:nvPr>
            <p:ph type="title"/>
          </p:nvPr>
        </p:nvSpPr>
        <p:spPr>
          <a:xfrm>
            <a:off x="1689162" y="217714"/>
            <a:ext cx="7071660" cy="1035260"/>
          </a:xfrm>
        </p:spPr>
        <p:txBody>
          <a:bodyPr>
            <a:normAutofit/>
          </a:bodyPr>
          <a:lstStyle/>
          <a:p>
            <a:pPr algn="ctr" rtl="0">
              <a:defRPr sz="1400" b="0" i="0" u="none" strike="noStrike" kern="1200" spc="0" baseline="0">
                <a:solidFill>
                  <a:sysClr val="windowText" lastClr="000000">
                    <a:lumMod val="65000"/>
                    <a:lumOff val="35000"/>
                  </a:sysClr>
                </a:solidFill>
                <a:latin typeface="+mn-lt"/>
                <a:ea typeface="+mn-ea"/>
                <a:cs typeface="+mn-cs"/>
              </a:defRPr>
            </a:pPr>
            <a:r>
              <a:rPr lang="lv-LV" sz="2400" b="0" i="0" u="none" strike="noStrike" baseline="0" dirty="0"/>
              <a:t>Privāto maksājumu (</a:t>
            </a:r>
            <a:r>
              <a:rPr lang="lv-LV" sz="2400" b="0" i="0" u="none" strike="noStrike" baseline="0" dirty="0" err="1"/>
              <a:t>out-of-pocket</a:t>
            </a:r>
            <a:r>
              <a:rPr lang="lv-LV" sz="2400" b="0" i="0" u="none" strike="noStrike" baseline="0" dirty="0"/>
              <a:t>) īpatsvars kopējos izdevumos veselībai, %</a:t>
            </a:r>
            <a:br>
              <a:rPr lang="lv-LV" sz="2400" b="0" i="0" u="none" strike="noStrike" baseline="0" dirty="0"/>
            </a:br>
            <a:r>
              <a:rPr lang="lv-LV" sz="1800" b="0" i="0" u="none" strike="noStrike" baseline="0" dirty="0"/>
              <a:t>OECD dati par 2016, 2017 un 2018*.gadu</a:t>
            </a:r>
            <a:endParaRPr lang="en-US" sz="1800" dirty="0"/>
          </a:p>
        </p:txBody>
      </p:sp>
      <p:pic>
        <p:nvPicPr>
          <p:cNvPr id="23" name="Picture 22">
            <a:extLst>
              <a:ext uri="{FF2B5EF4-FFF2-40B4-BE49-F238E27FC236}">
                <a16:creationId xmlns:a16="http://schemas.microsoft.com/office/drawing/2014/main" id="{6EE28BE7-01B3-4FCC-A714-3DAF40F3681E}"/>
              </a:ext>
            </a:extLst>
          </p:cNvPr>
          <p:cNvPicPr>
            <a:picLocks noChangeAspect="1"/>
          </p:cNvPicPr>
          <p:nvPr/>
        </p:nvPicPr>
        <p:blipFill>
          <a:blip r:embed="rId3"/>
          <a:stretch>
            <a:fillRect/>
          </a:stretch>
        </p:blipFill>
        <p:spPr>
          <a:xfrm>
            <a:off x="690953" y="1426930"/>
            <a:ext cx="8069870" cy="5002975"/>
          </a:xfrm>
          <a:prstGeom prst="rect">
            <a:avLst/>
          </a:prstGeom>
        </p:spPr>
      </p:pic>
      <p:sp>
        <p:nvSpPr>
          <p:cNvPr id="4" name="TextBox 3">
            <a:extLst>
              <a:ext uri="{FF2B5EF4-FFF2-40B4-BE49-F238E27FC236}">
                <a16:creationId xmlns:a16="http://schemas.microsoft.com/office/drawing/2014/main" id="{6F55C017-7FDD-4F8F-BE63-1DA9DB6D6C2E}"/>
              </a:ext>
            </a:extLst>
          </p:cNvPr>
          <p:cNvSpPr txBox="1"/>
          <p:nvPr/>
        </p:nvSpPr>
        <p:spPr>
          <a:xfrm>
            <a:off x="690952" y="6501786"/>
            <a:ext cx="8237240" cy="276999"/>
          </a:xfrm>
          <a:prstGeom prst="rect">
            <a:avLst/>
          </a:prstGeom>
          <a:noFill/>
        </p:spPr>
        <p:txBody>
          <a:bodyPr wrap="square" rtlCol="0">
            <a:spAutoFit/>
          </a:bodyPr>
          <a:lstStyle/>
          <a:p>
            <a:r>
              <a:rPr lang="lv-LV" sz="1200" dirty="0"/>
              <a:t>*Pēdējie pieejamie dati par 2018.gadu. 2019.gada dati provizoriski ir sagaidāmi 2021.gada rudenī.</a:t>
            </a:r>
            <a:endParaRPr lang="en-US" sz="1200" dirty="0"/>
          </a:p>
        </p:txBody>
      </p:sp>
      <p:sp>
        <p:nvSpPr>
          <p:cNvPr id="3" name="Slide Number Placeholder 2">
            <a:extLst>
              <a:ext uri="{FF2B5EF4-FFF2-40B4-BE49-F238E27FC236}">
                <a16:creationId xmlns:a16="http://schemas.microsoft.com/office/drawing/2014/main" id="{EBE6D9D1-7073-4117-8818-C537E60AC08C}"/>
              </a:ext>
            </a:extLst>
          </p:cNvPr>
          <p:cNvSpPr>
            <a:spLocks noGrp="1"/>
          </p:cNvSpPr>
          <p:nvPr>
            <p:ph type="sldNum" sz="quarter" idx="12"/>
          </p:nvPr>
        </p:nvSpPr>
        <p:spPr/>
        <p:txBody>
          <a:bodyPr/>
          <a:lstStyle/>
          <a:p>
            <a:fld id="{200423E1-44C6-4E03-9576-413CBCCCE18A}" type="slidenum">
              <a:rPr lang="lv-LV" smtClean="0"/>
              <a:pPr/>
              <a:t>5</a:t>
            </a:fld>
            <a:endParaRPr lang="lv-LV" dirty="0"/>
          </a:p>
        </p:txBody>
      </p:sp>
    </p:spTree>
    <p:extLst>
      <p:ext uri="{BB962C8B-B14F-4D97-AF65-F5344CB8AC3E}">
        <p14:creationId xmlns:p14="http://schemas.microsoft.com/office/powerpoint/2010/main" val="240718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B736B79E-BAC3-4814-8DDE-F2C0DE35B98D}"/>
              </a:ext>
            </a:extLst>
          </p:cNvPr>
          <p:cNvSpPr>
            <a:spLocks noGrp="1"/>
          </p:cNvSpPr>
          <p:nvPr>
            <p:ph type="title"/>
          </p:nvPr>
        </p:nvSpPr>
        <p:spPr/>
        <p:txBody>
          <a:bodyPr>
            <a:normAutofit/>
          </a:bodyPr>
          <a:lstStyle/>
          <a:p>
            <a:pPr algn="ctr"/>
            <a:r>
              <a:rPr lang="lv-LV" b="0" dirty="0">
                <a:latin typeface="+mn-lt"/>
              </a:rPr>
              <a:t>Vispārējās valdības sektora izdevumi funkciju griezumā Baltijas valstīs un vidēji ES valstīs</a:t>
            </a:r>
          </a:p>
        </p:txBody>
      </p:sp>
      <p:sp>
        <p:nvSpPr>
          <p:cNvPr id="9" name="TextBox 8">
            <a:extLst>
              <a:ext uri="{FF2B5EF4-FFF2-40B4-BE49-F238E27FC236}">
                <a16:creationId xmlns:a16="http://schemas.microsoft.com/office/drawing/2014/main" id="{99E5CDE1-9F1E-4C4D-85AD-AC9EA77B34E0}"/>
              </a:ext>
            </a:extLst>
          </p:cNvPr>
          <p:cNvSpPr txBox="1"/>
          <p:nvPr/>
        </p:nvSpPr>
        <p:spPr>
          <a:xfrm>
            <a:off x="461395" y="6345595"/>
            <a:ext cx="6686026" cy="261610"/>
          </a:xfrm>
          <a:prstGeom prst="rect">
            <a:avLst/>
          </a:prstGeom>
          <a:noFill/>
        </p:spPr>
        <p:txBody>
          <a:bodyPr wrap="square" rtlCol="0">
            <a:spAutoFit/>
          </a:bodyPr>
          <a:lstStyle/>
          <a:p>
            <a:r>
              <a:rPr lang="lv-LV" sz="1100" dirty="0"/>
              <a:t>EUROSTAT dati par 2018.gadu</a:t>
            </a:r>
          </a:p>
        </p:txBody>
      </p:sp>
      <p:pic>
        <p:nvPicPr>
          <p:cNvPr id="6" name="Picture 5">
            <a:extLst>
              <a:ext uri="{FF2B5EF4-FFF2-40B4-BE49-F238E27FC236}">
                <a16:creationId xmlns:a16="http://schemas.microsoft.com/office/drawing/2014/main" id="{82674BDA-7B31-4E9B-A588-ED5A9E71E814}"/>
              </a:ext>
            </a:extLst>
          </p:cNvPr>
          <p:cNvPicPr>
            <a:picLocks noChangeAspect="1"/>
          </p:cNvPicPr>
          <p:nvPr/>
        </p:nvPicPr>
        <p:blipFill>
          <a:blip r:embed="rId3"/>
          <a:stretch>
            <a:fillRect/>
          </a:stretch>
        </p:blipFill>
        <p:spPr>
          <a:xfrm>
            <a:off x="461395" y="1335600"/>
            <a:ext cx="8149805" cy="5051677"/>
          </a:xfrm>
          <a:prstGeom prst="rect">
            <a:avLst/>
          </a:prstGeom>
        </p:spPr>
      </p:pic>
      <p:sp>
        <p:nvSpPr>
          <p:cNvPr id="3" name="Slide Number Placeholder 2">
            <a:extLst>
              <a:ext uri="{FF2B5EF4-FFF2-40B4-BE49-F238E27FC236}">
                <a16:creationId xmlns:a16="http://schemas.microsoft.com/office/drawing/2014/main" id="{8F93EE64-3AE9-4B74-A6BC-647A2D37A2C1}"/>
              </a:ext>
            </a:extLst>
          </p:cNvPr>
          <p:cNvSpPr>
            <a:spLocks noGrp="1"/>
          </p:cNvSpPr>
          <p:nvPr>
            <p:ph type="sldNum" sz="quarter" idx="12"/>
          </p:nvPr>
        </p:nvSpPr>
        <p:spPr/>
        <p:txBody>
          <a:bodyPr/>
          <a:lstStyle/>
          <a:p>
            <a:fld id="{200423E1-44C6-4E03-9576-413CBCCCE18A}" type="slidenum">
              <a:rPr lang="lv-LV" smtClean="0"/>
              <a:pPr/>
              <a:t>6</a:t>
            </a:fld>
            <a:endParaRPr lang="lv-LV" dirty="0"/>
          </a:p>
        </p:txBody>
      </p:sp>
    </p:spTree>
    <p:extLst>
      <p:ext uri="{BB962C8B-B14F-4D97-AF65-F5344CB8AC3E}">
        <p14:creationId xmlns:p14="http://schemas.microsoft.com/office/powerpoint/2010/main" val="5960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7C993D-23FA-409A-AB25-DED9D9374288}"/>
              </a:ext>
            </a:extLst>
          </p:cNvPr>
          <p:cNvSpPr>
            <a:spLocks noGrp="1"/>
          </p:cNvSpPr>
          <p:nvPr>
            <p:ph type="title"/>
          </p:nvPr>
        </p:nvSpPr>
        <p:spPr>
          <a:xfrm>
            <a:off x="1689160" y="374125"/>
            <a:ext cx="7150039" cy="1045100"/>
          </a:xfrm>
        </p:spPr>
        <p:txBody>
          <a:bodyPr>
            <a:normAutofit/>
          </a:bodyPr>
          <a:lstStyle/>
          <a:p>
            <a:pPr algn="ctr" rtl="0">
              <a:defRPr sz="1400" b="0" i="0" u="none" strike="noStrike" kern="1200" spc="0" baseline="0">
                <a:solidFill>
                  <a:sysClr val="windowText" lastClr="000000">
                    <a:lumMod val="65000"/>
                    <a:lumOff val="35000"/>
                  </a:sysClr>
                </a:solidFill>
                <a:latin typeface="+mn-lt"/>
                <a:ea typeface="+mn-ea"/>
                <a:cs typeface="+mn-cs"/>
              </a:defRPr>
            </a:pPr>
            <a:r>
              <a:rPr lang="lv-LV" sz="2800" b="0" i="0" u="none" strike="noStrike" baseline="0" dirty="0"/>
              <a:t>Latvijas iedzīvotāju veselības rādītāji </a:t>
            </a:r>
            <a:br>
              <a:rPr lang="lv-LV" sz="2800" b="0" i="0" u="none" strike="noStrike" baseline="0" dirty="0"/>
            </a:br>
            <a:r>
              <a:rPr lang="lv-LV" sz="2800" b="0" i="0" u="none" strike="noStrike" baseline="0" dirty="0"/>
              <a:t>2017.-2019.gados</a:t>
            </a:r>
            <a:endParaRPr lang="en-US" sz="2800" dirty="0"/>
          </a:p>
        </p:txBody>
      </p:sp>
      <p:sp>
        <p:nvSpPr>
          <p:cNvPr id="4" name="TextBox 3">
            <a:extLst>
              <a:ext uri="{FF2B5EF4-FFF2-40B4-BE49-F238E27FC236}">
                <a16:creationId xmlns:a16="http://schemas.microsoft.com/office/drawing/2014/main" id="{1F6FDD84-0BBD-4658-9493-C0301D401E88}"/>
              </a:ext>
            </a:extLst>
          </p:cNvPr>
          <p:cNvSpPr txBox="1"/>
          <p:nvPr/>
        </p:nvSpPr>
        <p:spPr>
          <a:xfrm>
            <a:off x="690952" y="6501786"/>
            <a:ext cx="8237240" cy="276999"/>
          </a:xfrm>
          <a:prstGeom prst="rect">
            <a:avLst/>
          </a:prstGeom>
          <a:noFill/>
        </p:spPr>
        <p:txBody>
          <a:bodyPr wrap="square" rtlCol="0">
            <a:spAutoFit/>
          </a:bodyPr>
          <a:lstStyle/>
          <a:p>
            <a:r>
              <a:rPr lang="lv-LV" sz="1200" dirty="0"/>
              <a:t>*Pēdējie pieejamie dati par 2019.gadu. SPKC un CSP datu bāzes.</a:t>
            </a:r>
            <a:endParaRPr lang="en-US" sz="1200" dirty="0"/>
          </a:p>
        </p:txBody>
      </p:sp>
      <p:graphicFrame>
        <p:nvGraphicFramePr>
          <p:cNvPr id="2" name="Table 2">
            <a:extLst>
              <a:ext uri="{FF2B5EF4-FFF2-40B4-BE49-F238E27FC236}">
                <a16:creationId xmlns:a16="http://schemas.microsoft.com/office/drawing/2014/main" id="{1BEC2FC3-4C73-49C5-BBF3-16903C9BB8FC}"/>
              </a:ext>
            </a:extLst>
          </p:cNvPr>
          <p:cNvGraphicFramePr>
            <a:graphicFrameLocks noGrp="1"/>
          </p:cNvGraphicFramePr>
          <p:nvPr/>
        </p:nvGraphicFramePr>
        <p:xfrm>
          <a:off x="690952" y="1835885"/>
          <a:ext cx="8031944" cy="1878224"/>
        </p:xfrm>
        <a:graphic>
          <a:graphicData uri="http://schemas.openxmlformats.org/drawingml/2006/table">
            <a:tbl>
              <a:tblPr firstRow="1" bandRow="1">
                <a:tableStyleId>{5C22544A-7EE6-4342-B048-85BDC9FD1C3A}</a:tableStyleId>
              </a:tblPr>
              <a:tblGrid>
                <a:gridCol w="3716919">
                  <a:extLst>
                    <a:ext uri="{9D8B030D-6E8A-4147-A177-3AD203B41FA5}">
                      <a16:colId xmlns:a16="http://schemas.microsoft.com/office/drawing/2014/main" val="66652135"/>
                    </a:ext>
                  </a:extLst>
                </a:gridCol>
                <a:gridCol w="1469479">
                  <a:extLst>
                    <a:ext uri="{9D8B030D-6E8A-4147-A177-3AD203B41FA5}">
                      <a16:colId xmlns:a16="http://schemas.microsoft.com/office/drawing/2014/main" val="3875019238"/>
                    </a:ext>
                  </a:extLst>
                </a:gridCol>
                <a:gridCol w="1469480">
                  <a:extLst>
                    <a:ext uri="{9D8B030D-6E8A-4147-A177-3AD203B41FA5}">
                      <a16:colId xmlns:a16="http://schemas.microsoft.com/office/drawing/2014/main" val="2479661298"/>
                    </a:ext>
                  </a:extLst>
                </a:gridCol>
                <a:gridCol w="1376066">
                  <a:extLst>
                    <a:ext uri="{9D8B030D-6E8A-4147-A177-3AD203B41FA5}">
                      <a16:colId xmlns:a16="http://schemas.microsoft.com/office/drawing/2014/main" val="3298974883"/>
                    </a:ext>
                  </a:extLst>
                </a:gridCol>
              </a:tblGrid>
              <a:tr h="550576">
                <a:tc>
                  <a:txBody>
                    <a:bodyPr/>
                    <a:lstStyle/>
                    <a:p>
                      <a:endParaRPr lang="en-US" dirty="0">
                        <a:solidFill>
                          <a:schemeClr val="tx1"/>
                        </a:solidFill>
                      </a:endParaRPr>
                    </a:p>
                  </a:txBody>
                  <a:tcPr/>
                </a:tc>
                <a:tc>
                  <a:txBody>
                    <a:bodyPr/>
                    <a:lstStyle/>
                    <a:p>
                      <a:pPr algn="ctr"/>
                      <a:r>
                        <a:rPr lang="lv-LV" sz="1600" dirty="0">
                          <a:solidFill>
                            <a:schemeClr val="tx1"/>
                          </a:solidFill>
                        </a:rPr>
                        <a:t>2017</a:t>
                      </a:r>
                      <a:endParaRPr lang="en-US" sz="1600" dirty="0">
                        <a:solidFill>
                          <a:schemeClr val="tx1"/>
                        </a:solidFill>
                      </a:endParaRPr>
                    </a:p>
                  </a:txBody>
                  <a:tcPr anchor="ctr"/>
                </a:tc>
                <a:tc>
                  <a:txBody>
                    <a:bodyPr/>
                    <a:lstStyle/>
                    <a:p>
                      <a:pPr algn="ctr"/>
                      <a:r>
                        <a:rPr lang="lv-LV" sz="1600" dirty="0">
                          <a:solidFill>
                            <a:schemeClr val="tx1"/>
                          </a:solidFill>
                        </a:rPr>
                        <a:t>2018</a:t>
                      </a:r>
                      <a:endParaRPr lang="en-US" sz="1600" dirty="0">
                        <a:solidFill>
                          <a:schemeClr val="tx1"/>
                        </a:solidFill>
                      </a:endParaRPr>
                    </a:p>
                  </a:txBody>
                  <a:tcPr anchor="ctr"/>
                </a:tc>
                <a:tc>
                  <a:txBody>
                    <a:bodyPr/>
                    <a:lstStyle/>
                    <a:p>
                      <a:pPr algn="ctr"/>
                      <a:r>
                        <a:rPr lang="lv-LV" sz="1600" dirty="0">
                          <a:solidFill>
                            <a:schemeClr val="tx1"/>
                          </a:solidFill>
                        </a:rPr>
                        <a:t>2019*</a:t>
                      </a:r>
                      <a:endParaRPr lang="en-US" sz="1600" dirty="0">
                        <a:solidFill>
                          <a:schemeClr val="tx1"/>
                        </a:solidFill>
                      </a:endParaRPr>
                    </a:p>
                  </a:txBody>
                  <a:tcPr anchor="ctr"/>
                </a:tc>
                <a:extLst>
                  <a:ext uri="{0D108BD9-81ED-4DB2-BD59-A6C34878D82A}">
                    <a16:rowId xmlns:a16="http://schemas.microsoft.com/office/drawing/2014/main" val="1802101367"/>
                  </a:ext>
                </a:extLst>
              </a:tr>
              <a:tr h="629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b="0" i="0" kern="1200" noProof="0" dirty="0">
                          <a:solidFill>
                            <a:schemeClr val="tx1"/>
                          </a:solidFill>
                          <a:effectLst/>
                          <a:latin typeface="+mn-lt"/>
                          <a:ea typeface="+mn-ea"/>
                          <a:cs typeface="+mn-cs"/>
                        </a:rPr>
                        <a:t>Potenciāli zaudētie mūža gadi (0-64 gadu vecumam) uz 100 000 iedzīvotāju</a:t>
                      </a:r>
                      <a:endParaRPr lang="lv-LV" sz="1600" noProof="0" dirty="0">
                        <a:solidFill>
                          <a:schemeClr val="tx1"/>
                        </a:solidFill>
                      </a:endParaRPr>
                    </a:p>
                  </a:txBody>
                  <a:tcPr/>
                </a:tc>
                <a:tc>
                  <a:txBody>
                    <a:bodyPr/>
                    <a:lstStyle/>
                    <a:p>
                      <a:pPr algn="ctr"/>
                      <a:r>
                        <a:rPr lang="en-US" sz="1600" b="0" i="0" kern="1200" dirty="0">
                          <a:solidFill>
                            <a:schemeClr val="dk1"/>
                          </a:solidFill>
                          <a:effectLst/>
                          <a:latin typeface="+mn-lt"/>
                          <a:ea typeface="+mn-ea"/>
                          <a:cs typeface="+mn-cs"/>
                        </a:rPr>
                        <a:t>5 404,2</a:t>
                      </a:r>
                      <a:endParaRPr lang="en-US" sz="1600" dirty="0">
                        <a:solidFill>
                          <a:schemeClr val="tx1"/>
                        </a:solidFill>
                      </a:endParaRPr>
                    </a:p>
                  </a:txBody>
                  <a:tcPr anchor="ctr"/>
                </a:tc>
                <a:tc>
                  <a:txBody>
                    <a:bodyPr/>
                    <a:lstStyle/>
                    <a:p>
                      <a:pPr algn="ctr"/>
                      <a:r>
                        <a:rPr lang="en-US" sz="1600" b="0" i="0" kern="1200" dirty="0">
                          <a:solidFill>
                            <a:schemeClr val="dk1"/>
                          </a:solidFill>
                          <a:effectLst/>
                          <a:latin typeface="+mn-lt"/>
                          <a:ea typeface="+mn-ea"/>
                          <a:cs typeface="+mn-cs"/>
                        </a:rPr>
                        <a:t>5 239,0</a:t>
                      </a:r>
                      <a:endParaRPr lang="en-US" sz="1600" dirty="0">
                        <a:solidFill>
                          <a:schemeClr val="tx1"/>
                        </a:solidFill>
                      </a:endParaRPr>
                    </a:p>
                  </a:txBody>
                  <a:tcPr anchor="ctr"/>
                </a:tc>
                <a:tc>
                  <a:txBody>
                    <a:bodyPr/>
                    <a:lstStyle/>
                    <a:p>
                      <a:pPr algn="ctr"/>
                      <a:r>
                        <a:rPr lang="en-US" sz="1600" b="0" i="0" kern="1200" dirty="0">
                          <a:solidFill>
                            <a:schemeClr val="dk1"/>
                          </a:solidFill>
                          <a:effectLst/>
                          <a:latin typeface="+mn-lt"/>
                          <a:ea typeface="+mn-ea"/>
                          <a:cs typeface="+mn-cs"/>
                        </a:rPr>
                        <a:t>4 870,2</a:t>
                      </a:r>
                      <a:endParaRPr lang="en-US" sz="1600" dirty="0">
                        <a:solidFill>
                          <a:schemeClr val="tx1"/>
                        </a:solidFill>
                      </a:endParaRPr>
                    </a:p>
                  </a:txBody>
                  <a:tcPr anchor="ctr"/>
                </a:tc>
                <a:extLst>
                  <a:ext uri="{0D108BD9-81ED-4DB2-BD59-A6C34878D82A}">
                    <a16:rowId xmlns:a16="http://schemas.microsoft.com/office/drawing/2014/main" val="2985445484"/>
                  </a:ext>
                </a:extLst>
              </a:tr>
              <a:tr h="698288">
                <a:tc>
                  <a:txBody>
                    <a:bodyPr/>
                    <a:lstStyle/>
                    <a:p>
                      <a:r>
                        <a:rPr lang="lv-LV" sz="1600" noProof="0" dirty="0">
                          <a:solidFill>
                            <a:schemeClr val="tx1"/>
                          </a:solidFill>
                        </a:rPr>
                        <a:t>Jaundzimušo vidējais paredzamais mūža ilgums (gados)</a:t>
                      </a:r>
                    </a:p>
                  </a:txBody>
                  <a:tcPr/>
                </a:tc>
                <a:tc>
                  <a:txBody>
                    <a:bodyPr/>
                    <a:lstStyle/>
                    <a:p>
                      <a:pPr algn="ctr"/>
                      <a:r>
                        <a:rPr lang="lv-LV" sz="1600" dirty="0">
                          <a:solidFill>
                            <a:schemeClr val="tx1"/>
                          </a:solidFill>
                        </a:rPr>
                        <a:t>74,8</a:t>
                      </a:r>
                      <a:endParaRPr lang="en-US" sz="1600" dirty="0">
                        <a:solidFill>
                          <a:schemeClr val="tx1"/>
                        </a:solidFill>
                      </a:endParaRPr>
                    </a:p>
                  </a:txBody>
                  <a:tcPr anchor="ctr"/>
                </a:tc>
                <a:tc>
                  <a:txBody>
                    <a:bodyPr/>
                    <a:lstStyle/>
                    <a:p>
                      <a:pPr algn="ctr"/>
                      <a:r>
                        <a:rPr lang="lv-LV" sz="1600" dirty="0">
                          <a:solidFill>
                            <a:schemeClr val="tx1"/>
                          </a:solidFill>
                        </a:rPr>
                        <a:t>75,0</a:t>
                      </a:r>
                      <a:endParaRPr lang="en-US" sz="1600" dirty="0">
                        <a:solidFill>
                          <a:schemeClr val="tx1"/>
                        </a:solidFill>
                      </a:endParaRPr>
                    </a:p>
                  </a:txBody>
                  <a:tcPr anchor="ctr"/>
                </a:tc>
                <a:tc>
                  <a:txBody>
                    <a:bodyPr/>
                    <a:lstStyle/>
                    <a:p>
                      <a:pPr algn="ctr"/>
                      <a:r>
                        <a:rPr lang="lv-LV" sz="1600" dirty="0">
                          <a:solidFill>
                            <a:schemeClr val="tx1"/>
                          </a:solidFill>
                        </a:rPr>
                        <a:t>75,6</a:t>
                      </a:r>
                      <a:endParaRPr lang="en-US" sz="1600" dirty="0">
                        <a:solidFill>
                          <a:schemeClr val="tx1"/>
                        </a:solidFill>
                      </a:endParaRPr>
                    </a:p>
                  </a:txBody>
                  <a:tcPr anchor="ctr"/>
                </a:tc>
                <a:extLst>
                  <a:ext uri="{0D108BD9-81ED-4DB2-BD59-A6C34878D82A}">
                    <a16:rowId xmlns:a16="http://schemas.microsoft.com/office/drawing/2014/main" val="1756188103"/>
                  </a:ext>
                </a:extLst>
              </a:tr>
            </a:tbl>
          </a:graphicData>
        </a:graphic>
      </p:graphicFrame>
      <p:sp>
        <p:nvSpPr>
          <p:cNvPr id="6" name="Slide Number Placeholder 5">
            <a:extLst>
              <a:ext uri="{FF2B5EF4-FFF2-40B4-BE49-F238E27FC236}">
                <a16:creationId xmlns:a16="http://schemas.microsoft.com/office/drawing/2014/main" id="{D6DC6AE8-388C-4033-BD87-2D9C515A01FD}"/>
              </a:ext>
            </a:extLst>
          </p:cNvPr>
          <p:cNvSpPr>
            <a:spLocks noGrp="1"/>
          </p:cNvSpPr>
          <p:nvPr>
            <p:ph type="sldNum" sz="quarter" idx="12"/>
          </p:nvPr>
        </p:nvSpPr>
        <p:spPr/>
        <p:txBody>
          <a:bodyPr/>
          <a:lstStyle/>
          <a:p>
            <a:fld id="{200423E1-44C6-4E03-9576-413CBCCCE18A}" type="slidenum">
              <a:rPr lang="lv-LV" smtClean="0"/>
              <a:pPr/>
              <a:t>7</a:t>
            </a:fld>
            <a:endParaRPr lang="lv-LV" dirty="0"/>
          </a:p>
        </p:txBody>
      </p:sp>
    </p:spTree>
    <p:extLst>
      <p:ext uri="{BB962C8B-B14F-4D97-AF65-F5344CB8AC3E}">
        <p14:creationId xmlns:p14="http://schemas.microsoft.com/office/powerpoint/2010/main" val="401014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8E093B-D6B9-4BF2-81C6-4650E0CD8C1D}"/>
              </a:ext>
            </a:extLst>
          </p:cNvPr>
          <p:cNvPicPr>
            <a:picLocks noChangeAspect="1"/>
          </p:cNvPicPr>
          <p:nvPr/>
        </p:nvPicPr>
        <p:blipFill>
          <a:blip r:embed="rId3"/>
          <a:stretch>
            <a:fillRect/>
          </a:stretch>
        </p:blipFill>
        <p:spPr>
          <a:xfrm>
            <a:off x="71031" y="1664050"/>
            <a:ext cx="4500969" cy="3201000"/>
          </a:xfrm>
          <a:prstGeom prst="rect">
            <a:avLst/>
          </a:prstGeom>
        </p:spPr>
      </p:pic>
      <p:sp>
        <p:nvSpPr>
          <p:cNvPr id="9" name="TextBox 8">
            <a:extLst>
              <a:ext uri="{FF2B5EF4-FFF2-40B4-BE49-F238E27FC236}">
                <a16:creationId xmlns:a16="http://schemas.microsoft.com/office/drawing/2014/main" id="{99E5CDE1-9F1E-4C4D-85AD-AC9EA77B34E0}"/>
              </a:ext>
            </a:extLst>
          </p:cNvPr>
          <p:cNvSpPr txBox="1"/>
          <p:nvPr/>
        </p:nvSpPr>
        <p:spPr>
          <a:xfrm>
            <a:off x="71031" y="6331408"/>
            <a:ext cx="6686026" cy="430887"/>
          </a:xfrm>
          <a:prstGeom prst="rect">
            <a:avLst/>
          </a:prstGeom>
          <a:noFill/>
        </p:spPr>
        <p:txBody>
          <a:bodyPr wrap="square" rtlCol="0">
            <a:spAutoFit/>
          </a:bodyPr>
          <a:lstStyle/>
          <a:p>
            <a:r>
              <a:rPr lang="lv-LV" sz="1100" dirty="0"/>
              <a:t>OECD dati par 2018.gadu.</a:t>
            </a:r>
          </a:p>
          <a:p>
            <a:r>
              <a:rPr lang="en-US" sz="1100" dirty="0" err="1"/>
              <a:t>Björnberg</a:t>
            </a:r>
            <a:r>
              <a:rPr lang="en-US" sz="1100" dirty="0"/>
              <a:t>, A., </a:t>
            </a:r>
            <a:r>
              <a:rPr lang="en-US" sz="1100" dirty="0" err="1"/>
              <a:t>Phang</a:t>
            </a:r>
            <a:r>
              <a:rPr lang="en-US" sz="1100" dirty="0"/>
              <a:t>, A.Y., Euro Health Consumer Index 2018 Report, © Health Consumer Powerhouse Ltd., 2019.</a:t>
            </a:r>
            <a:endParaRPr lang="lv-LV" sz="1100" dirty="0"/>
          </a:p>
        </p:txBody>
      </p:sp>
      <p:sp>
        <p:nvSpPr>
          <p:cNvPr id="5" name="Virsraksts 4">
            <a:extLst>
              <a:ext uri="{FF2B5EF4-FFF2-40B4-BE49-F238E27FC236}">
                <a16:creationId xmlns:a16="http://schemas.microsoft.com/office/drawing/2014/main" id="{B736B79E-BAC3-4814-8DDE-F2C0DE35B98D}"/>
              </a:ext>
            </a:extLst>
          </p:cNvPr>
          <p:cNvSpPr>
            <a:spLocks noGrp="1"/>
          </p:cNvSpPr>
          <p:nvPr>
            <p:ph type="title"/>
          </p:nvPr>
        </p:nvSpPr>
        <p:spPr>
          <a:xfrm>
            <a:off x="1839434" y="197692"/>
            <a:ext cx="7168072" cy="1153585"/>
          </a:xfrm>
        </p:spPr>
        <p:txBody>
          <a:bodyPr>
            <a:normAutofit/>
          </a:bodyPr>
          <a:lstStyle/>
          <a:p>
            <a:pPr algn="ctr"/>
            <a:r>
              <a:rPr lang="lv-LV" dirty="0">
                <a:latin typeface="+mn-lt"/>
              </a:rPr>
              <a:t>Latvija ar vienu no zemākajiem veselības aprūpes izdevumiem uz vienu iedzīvotāju uzrāda augstus naudas efektivitātes rezultātus! </a:t>
            </a:r>
          </a:p>
        </p:txBody>
      </p:sp>
      <p:sp>
        <p:nvSpPr>
          <p:cNvPr id="6" name="TextBox 5">
            <a:extLst>
              <a:ext uri="{FF2B5EF4-FFF2-40B4-BE49-F238E27FC236}">
                <a16:creationId xmlns:a16="http://schemas.microsoft.com/office/drawing/2014/main" id="{D2354412-A892-4A9B-AEEB-53044A9757EB}"/>
              </a:ext>
            </a:extLst>
          </p:cNvPr>
          <p:cNvSpPr txBox="1"/>
          <p:nvPr/>
        </p:nvSpPr>
        <p:spPr>
          <a:xfrm>
            <a:off x="71032" y="4936510"/>
            <a:ext cx="9022636" cy="1323439"/>
          </a:xfrm>
          <a:prstGeom prst="rect">
            <a:avLst/>
          </a:prstGeom>
          <a:noFill/>
        </p:spPr>
        <p:txBody>
          <a:bodyPr wrap="square" rtlCol="0">
            <a:spAutoFit/>
          </a:bodyPr>
          <a:lstStyle/>
          <a:p>
            <a:r>
              <a:rPr lang="lv-LV" sz="2000" dirty="0"/>
              <a:t>Lai novērtētu veselības aprūpes sistēmas darbības efektivitāti, pētījumā </a:t>
            </a:r>
            <a:r>
              <a:rPr lang="en-US" sz="2000" dirty="0"/>
              <a:t>«Euro Health Consumer Index 2018 Report»</a:t>
            </a:r>
            <a:r>
              <a:rPr lang="lv-LV" sz="2000" dirty="0"/>
              <a:t> tiek mēģināts salīdzināt savā starpā ES dalībvalstis ar ļoti atšķirīgiem finanšu resursiem, veicot naudas vērtības korekciju ar veselības aprūpes izdevumiem uz vienu iedzīvotāju (izteikts pirktspējas paritātē ASV dolāros). </a:t>
            </a:r>
          </a:p>
        </p:txBody>
      </p:sp>
      <p:pic>
        <p:nvPicPr>
          <p:cNvPr id="10" name="Picture 9">
            <a:extLst>
              <a:ext uri="{FF2B5EF4-FFF2-40B4-BE49-F238E27FC236}">
                <a16:creationId xmlns:a16="http://schemas.microsoft.com/office/drawing/2014/main" id="{75DEA38B-0E78-496C-8834-3803BA4F6404}"/>
              </a:ext>
            </a:extLst>
          </p:cNvPr>
          <p:cNvPicPr>
            <a:picLocks noChangeAspect="1"/>
          </p:cNvPicPr>
          <p:nvPr/>
        </p:nvPicPr>
        <p:blipFill>
          <a:blip r:embed="rId4"/>
          <a:stretch>
            <a:fillRect/>
          </a:stretch>
        </p:blipFill>
        <p:spPr>
          <a:xfrm>
            <a:off x="4600486" y="1664050"/>
            <a:ext cx="4493182" cy="3201001"/>
          </a:xfrm>
          <a:prstGeom prst="rect">
            <a:avLst/>
          </a:prstGeom>
        </p:spPr>
      </p:pic>
      <p:sp>
        <p:nvSpPr>
          <p:cNvPr id="8" name="Oval 7">
            <a:extLst>
              <a:ext uri="{FF2B5EF4-FFF2-40B4-BE49-F238E27FC236}">
                <a16:creationId xmlns:a16="http://schemas.microsoft.com/office/drawing/2014/main" id="{86DA844E-4D7E-44D5-A4B9-A77FF3B5F7B5}"/>
              </a:ext>
            </a:extLst>
          </p:cNvPr>
          <p:cNvSpPr/>
          <p:nvPr/>
        </p:nvSpPr>
        <p:spPr>
          <a:xfrm>
            <a:off x="780176" y="3514423"/>
            <a:ext cx="167780" cy="1023457"/>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Oval 11">
            <a:extLst>
              <a:ext uri="{FF2B5EF4-FFF2-40B4-BE49-F238E27FC236}">
                <a16:creationId xmlns:a16="http://schemas.microsoft.com/office/drawing/2014/main" id="{27F68C3F-92A2-4FC4-9554-E7294C18C1A7}"/>
              </a:ext>
            </a:extLst>
          </p:cNvPr>
          <p:cNvSpPr/>
          <p:nvPr/>
        </p:nvSpPr>
        <p:spPr>
          <a:xfrm>
            <a:off x="7189365" y="2447366"/>
            <a:ext cx="192947" cy="1963267"/>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Slide Number Placeholder 2">
            <a:extLst>
              <a:ext uri="{FF2B5EF4-FFF2-40B4-BE49-F238E27FC236}">
                <a16:creationId xmlns:a16="http://schemas.microsoft.com/office/drawing/2014/main" id="{06C6C405-C2A9-478E-908E-8027CE9ACECA}"/>
              </a:ext>
            </a:extLst>
          </p:cNvPr>
          <p:cNvSpPr>
            <a:spLocks noGrp="1"/>
          </p:cNvSpPr>
          <p:nvPr>
            <p:ph type="sldNum" sz="quarter" idx="12"/>
          </p:nvPr>
        </p:nvSpPr>
        <p:spPr/>
        <p:txBody>
          <a:bodyPr/>
          <a:lstStyle/>
          <a:p>
            <a:fld id="{200423E1-44C6-4E03-9576-413CBCCCE18A}" type="slidenum">
              <a:rPr lang="lv-LV" smtClean="0"/>
              <a:pPr/>
              <a:t>8</a:t>
            </a:fld>
            <a:endParaRPr lang="lv-LV" dirty="0"/>
          </a:p>
        </p:txBody>
      </p:sp>
    </p:spTree>
    <p:extLst>
      <p:ext uri="{BB962C8B-B14F-4D97-AF65-F5344CB8AC3E}">
        <p14:creationId xmlns:p14="http://schemas.microsoft.com/office/powerpoint/2010/main" val="82884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86F7C1-EC43-4864-BBD5-15BD737797DB}"/>
              </a:ext>
            </a:extLst>
          </p:cNvPr>
          <p:cNvSpPr>
            <a:spLocks noGrp="1"/>
          </p:cNvSpPr>
          <p:nvPr>
            <p:ph type="title"/>
          </p:nvPr>
        </p:nvSpPr>
        <p:spPr>
          <a:xfrm>
            <a:off x="2283528" y="164208"/>
            <a:ext cx="6325200" cy="808807"/>
          </a:xfrm>
        </p:spPr>
        <p:txBody>
          <a:bodyPr>
            <a:noAutofit/>
          </a:bodyPr>
          <a:lstStyle/>
          <a:p>
            <a:pPr algn="ctr"/>
            <a:r>
              <a:rPr lang="lv-LV" sz="1600" dirty="0"/>
              <a:t>2020.gadā prioritāriem pasākumiem 2021.-2023.gadam veselības nozarei </a:t>
            </a:r>
            <a:br>
              <a:rPr lang="lv-LV" sz="1600" dirty="0"/>
            </a:br>
            <a:r>
              <a:rPr lang="lv-LV" sz="1600" dirty="0"/>
              <a:t>prasītais un saņemtais finansējums, </a:t>
            </a:r>
            <a:r>
              <a:rPr lang="lv-LV" sz="1600" i="1" dirty="0" err="1"/>
              <a:t>euro</a:t>
            </a:r>
            <a:endParaRPr lang="lv-LV" sz="1600" i="1" dirty="0"/>
          </a:p>
        </p:txBody>
      </p:sp>
      <p:sp>
        <p:nvSpPr>
          <p:cNvPr id="4" name="Slide Number Placeholder 3">
            <a:extLst>
              <a:ext uri="{FF2B5EF4-FFF2-40B4-BE49-F238E27FC236}">
                <a16:creationId xmlns:a16="http://schemas.microsoft.com/office/drawing/2014/main" id="{4D4B84AC-8EE9-4A18-8635-17426110B122}"/>
              </a:ext>
            </a:extLst>
          </p:cNvPr>
          <p:cNvSpPr>
            <a:spLocks noGrp="1"/>
          </p:cNvSpPr>
          <p:nvPr>
            <p:ph type="sldNum" sz="quarter" idx="12"/>
          </p:nvPr>
        </p:nvSpPr>
        <p:spPr/>
        <p:txBody>
          <a:bodyPr/>
          <a:lstStyle/>
          <a:p>
            <a:fld id="{200423E1-44C6-4E03-9576-413CBCCCE18A}" type="slidenum">
              <a:rPr lang="lv-LV" smtClean="0"/>
              <a:pPr/>
              <a:t>9</a:t>
            </a:fld>
            <a:endParaRPr lang="lv-LV"/>
          </a:p>
        </p:txBody>
      </p:sp>
      <p:graphicFrame>
        <p:nvGraphicFramePr>
          <p:cNvPr id="8" name="Table 7">
            <a:extLst>
              <a:ext uri="{FF2B5EF4-FFF2-40B4-BE49-F238E27FC236}">
                <a16:creationId xmlns:a16="http://schemas.microsoft.com/office/drawing/2014/main" id="{56E7BB28-070B-431A-A013-94349E3A91DD}"/>
              </a:ext>
            </a:extLst>
          </p:cNvPr>
          <p:cNvGraphicFramePr>
            <a:graphicFrameLocks noGrp="1"/>
          </p:cNvGraphicFramePr>
          <p:nvPr>
            <p:extLst>
              <p:ext uri="{D42A27DB-BD31-4B8C-83A1-F6EECF244321}">
                <p14:modId xmlns:p14="http://schemas.microsoft.com/office/powerpoint/2010/main" val="4010747135"/>
              </p:ext>
            </p:extLst>
          </p:nvPr>
        </p:nvGraphicFramePr>
        <p:xfrm>
          <a:off x="349364" y="1068354"/>
          <a:ext cx="8445271" cy="5584499"/>
        </p:xfrm>
        <a:graphic>
          <a:graphicData uri="http://schemas.openxmlformats.org/drawingml/2006/table">
            <a:tbl>
              <a:tblPr firstRow="1" bandRow="1">
                <a:tableStyleId>{5C22544A-7EE6-4342-B048-85BDC9FD1C3A}</a:tableStyleId>
              </a:tblPr>
              <a:tblGrid>
                <a:gridCol w="5616504">
                  <a:extLst>
                    <a:ext uri="{9D8B030D-6E8A-4147-A177-3AD203B41FA5}">
                      <a16:colId xmlns:a16="http://schemas.microsoft.com/office/drawing/2014/main" val="2440708099"/>
                    </a:ext>
                  </a:extLst>
                </a:gridCol>
                <a:gridCol w="934723">
                  <a:extLst>
                    <a:ext uri="{9D8B030D-6E8A-4147-A177-3AD203B41FA5}">
                      <a16:colId xmlns:a16="http://schemas.microsoft.com/office/drawing/2014/main" val="3931468165"/>
                    </a:ext>
                  </a:extLst>
                </a:gridCol>
                <a:gridCol w="947022">
                  <a:extLst>
                    <a:ext uri="{9D8B030D-6E8A-4147-A177-3AD203B41FA5}">
                      <a16:colId xmlns:a16="http://schemas.microsoft.com/office/drawing/2014/main" val="3593191681"/>
                    </a:ext>
                  </a:extLst>
                </a:gridCol>
                <a:gridCol w="947022">
                  <a:extLst>
                    <a:ext uri="{9D8B030D-6E8A-4147-A177-3AD203B41FA5}">
                      <a16:colId xmlns:a16="http://schemas.microsoft.com/office/drawing/2014/main" val="2356939883"/>
                    </a:ext>
                  </a:extLst>
                </a:gridCol>
              </a:tblGrid>
              <a:tr h="283316">
                <a:tc>
                  <a:txBody>
                    <a:bodyPr/>
                    <a:lstStyle/>
                    <a:p>
                      <a:endParaRPr lang="lv-LV" sz="1300" dirty="0">
                        <a:solidFill>
                          <a:schemeClr val="tx1"/>
                        </a:solidFill>
                        <a:latin typeface="+mn-lt"/>
                      </a:endParaRPr>
                    </a:p>
                  </a:txBody>
                  <a:tcPr>
                    <a:noFill/>
                  </a:tcPr>
                </a:tc>
                <a:tc>
                  <a:txBody>
                    <a:bodyPr/>
                    <a:lstStyle/>
                    <a:p>
                      <a:pPr algn="ctr" fontAlgn="ctr"/>
                      <a:r>
                        <a:rPr lang="lv-LV" sz="1300" b="1" i="0" u="none" strike="noStrike" dirty="0">
                          <a:solidFill>
                            <a:schemeClr val="tx1"/>
                          </a:solidFill>
                          <a:effectLst/>
                          <a:latin typeface="+mn-lt"/>
                        </a:rPr>
                        <a:t>2021.gads</a:t>
                      </a:r>
                    </a:p>
                    <a:p>
                      <a:pPr algn="ctr" fontAlgn="ctr"/>
                      <a:r>
                        <a:rPr lang="lv-LV" sz="1300" b="1" i="0" u="none" strike="noStrike" dirty="0">
                          <a:solidFill>
                            <a:schemeClr val="tx1"/>
                          </a:solidFill>
                          <a:effectLst/>
                          <a:latin typeface="+mn-lt"/>
                        </a:rPr>
                        <a:t>milj.</a:t>
                      </a:r>
                      <a:r>
                        <a:rPr lang="lv-LV" sz="1300" b="1" i="0" u="none" strike="noStrike" kern="1200" dirty="0">
                          <a:solidFill>
                            <a:schemeClr val="tx1"/>
                          </a:solidFill>
                          <a:effectLst/>
                          <a:latin typeface="+mn-lt"/>
                          <a:ea typeface="+mn-ea"/>
                          <a:cs typeface="+mn-cs"/>
                        </a:rPr>
                        <a:t>€</a:t>
                      </a:r>
                    </a:p>
                  </a:txBody>
                  <a:tcPr marL="9525" marR="9525" marT="9525" marB="0" anchor="ctr">
                    <a:solidFill>
                      <a:srgbClr val="FC7B34"/>
                    </a:solidFill>
                  </a:tcPr>
                </a:tc>
                <a:tc>
                  <a:txBody>
                    <a:bodyPr/>
                    <a:lstStyle/>
                    <a:p>
                      <a:pPr algn="ctr" fontAlgn="ctr"/>
                      <a:r>
                        <a:rPr lang="lv-LV" sz="1300" b="1" i="0" u="none" strike="noStrike" dirty="0">
                          <a:solidFill>
                            <a:schemeClr val="tx1"/>
                          </a:solidFill>
                          <a:effectLst/>
                          <a:latin typeface="+mn-lt"/>
                        </a:rPr>
                        <a:t>2022.gads</a:t>
                      </a:r>
                    </a:p>
                    <a:p>
                      <a:pPr marL="0" marR="0" lvl="0" indent="0" algn="ctr" defTabSz="914400" rtl="0" eaLnBrk="1" fontAlgn="ctr" latinLnBrk="0" hangingPunct="1">
                        <a:lnSpc>
                          <a:spcPct val="100000"/>
                        </a:lnSpc>
                        <a:spcBef>
                          <a:spcPts val="0"/>
                        </a:spcBef>
                        <a:spcAft>
                          <a:spcPts val="0"/>
                        </a:spcAft>
                        <a:buClrTx/>
                        <a:buSzTx/>
                        <a:buFontTx/>
                        <a:buNone/>
                        <a:tabLst/>
                        <a:defRPr/>
                      </a:pPr>
                      <a:r>
                        <a:rPr lang="lv-LV" sz="1300" b="1" i="0" u="none" strike="noStrike" dirty="0">
                          <a:solidFill>
                            <a:schemeClr val="tx1"/>
                          </a:solidFill>
                          <a:effectLst/>
                          <a:latin typeface="+mn-lt"/>
                        </a:rPr>
                        <a:t>milj.</a:t>
                      </a:r>
                      <a:r>
                        <a:rPr lang="lv-LV" sz="1300" b="1" i="0" u="none" strike="noStrike" kern="1200" dirty="0">
                          <a:solidFill>
                            <a:schemeClr val="tx1"/>
                          </a:solidFill>
                          <a:effectLst/>
                          <a:latin typeface="+mn-lt"/>
                          <a:ea typeface="+mn-ea"/>
                          <a:cs typeface="+mn-cs"/>
                        </a:rPr>
                        <a:t>€</a:t>
                      </a:r>
                    </a:p>
                  </a:txBody>
                  <a:tcPr marL="9525" marR="9525" marT="9525" marB="0" anchor="ctr">
                    <a:solidFill>
                      <a:srgbClr val="FC7B34"/>
                    </a:solidFill>
                  </a:tcPr>
                </a:tc>
                <a:tc>
                  <a:txBody>
                    <a:bodyPr/>
                    <a:lstStyle/>
                    <a:p>
                      <a:pPr algn="ctr" fontAlgn="ctr"/>
                      <a:r>
                        <a:rPr lang="lv-LV" sz="1300" b="1" i="0" u="none" strike="noStrike" dirty="0">
                          <a:solidFill>
                            <a:schemeClr val="tx1"/>
                          </a:solidFill>
                          <a:effectLst/>
                          <a:latin typeface="+mn-lt"/>
                        </a:rPr>
                        <a:t>2023.gads</a:t>
                      </a:r>
                    </a:p>
                    <a:p>
                      <a:pPr marL="0" marR="0" lvl="0" indent="0" algn="ctr" defTabSz="914400" rtl="0" eaLnBrk="1" fontAlgn="ctr" latinLnBrk="0" hangingPunct="1">
                        <a:lnSpc>
                          <a:spcPct val="100000"/>
                        </a:lnSpc>
                        <a:spcBef>
                          <a:spcPts val="0"/>
                        </a:spcBef>
                        <a:spcAft>
                          <a:spcPts val="0"/>
                        </a:spcAft>
                        <a:buClrTx/>
                        <a:buSzTx/>
                        <a:buFontTx/>
                        <a:buNone/>
                        <a:tabLst/>
                        <a:defRPr/>
                      </a:pPr>
                      <a:r>
                        <a:rPr lang="lv-LV" sz="1300" b="1" i="0" u="none" strike="noStrike" dirty="0">
                          <a:solidFill>
                            <a:schemeClr val="tx1"/>
                          </a:solidFill>
                          <a:effectLst/>
                          <a:latin typeface="+mn-lt"/>
                        </a:rPr>
                        <a:t>milj.</a:t>
                      </a:r>
                      <a:r>
                        <a:rPr lang="lv-LV" sz="1300" b="1" i="0" u="none" strike="noStrike" kern="1200" dirty="0">
                          <a:solidFill>
                            <a:schemeClr val="tx1"/>
                          </a:solidFill>
                          <a:effectLst/>
                          <a:latin typeface="+mn-lt"/>
                          <a:ea typeface="+mn-ea"/>
                          <a:cs typeface="+mn-cs"/>
                        </a:rPr>
                        <a:t>€</a:t>
                      </a:r>
                    </a:p>
                  </a:txBody>
                  <a:tcPr marL="9525" marR="9525" marT="9525" marB="0" anchor="ctr">
                    <a:solidFill>
                      <a:srgbClr val="FC7B34"/>
                    </a:solidFill>
                  </a:tcPr>
                </a:tc>
                <a:extLst>
                  <a:ext uri="{0D108BD9-81ED-4DB2-BD59-A6C34878D82A}">
                    <a16:rowId xmlns:a16="http://schemas.microsoft.com/office/drawing/2014/main" val="1072719268"/>
                  </a:ext>
                </a:extLst>
              </a:tr>
              <a:tr h="307674">
                <a:tc>
                  <a:txBody>
                    <a:bodyPr/>
                    <a:lstStyle/>
                    <a:p>
                      <a:pPr algn="l" fontAlgn="ctr"/>
                      <a:r>
                        <a:rPr lang="lv-LV" sz="1400" b="1" i="0" u="none" strike="noStrike" kern="1200" dirty="0">
                          <a:solidFill>
                            <a:schemeClr val="tx1"/>
                          </a:solidFill>
                          <a:effectLst/>
                          <a:latin typeface="+mn-lt"/>
                          <a:ea typeface="+mn-ea"/>
                          <a:cs typeface="+mn-cs"/>
                        </a:rPr>
                        <a:t>Iesniegtie priekšlikumi</a:t>
                      </a:r>
                    </a:p>
                  </a:txBody>
                  <a:tcPr marL="9525" marR="9525" marT="9525" marB="0" anchor="ctr">
                    <a:solidFill>
                      <a:schemeClr val="accent4">
                        <a:lumMod val="40000"/>
                        <a:lumOff val="60000"/>
                      </a:schemeClr>
                    </a:solidFill>
                  </a:tcPr>
                </a:tc>
                <a:tc>
                  <a:txBody>
                    <a:bodyPr/>
                    <a:lstStyle/>
                    <a:p>
                      <a:pPr algn="r" fontAlgn="ctr"/>
                      <a:r>
                        <a:rPr lang="lv-LV" sz="1400" b="1" dirty="0">
                          <a:latin typeface="+mn-lt"/>
                        </a:rPr>
                        <a:t>892,4</a:t>
                      </a:r>
                      <a:endParaRPr lang="lv-LV" sz="1400" b="1" i="0" u="none" strike="noStrike" dirty="0">
                        <a:solidFill>
                          <a:schemeClr val="tx1"/>
                        </a:solidFill>
                        <a:effectLst/>
                        <a:latin typeface="+mn-lt"/>
                      </a:endParaRPr>
                    </a:p>
                  </a:txBody>
                  <a:tcPr marL="9525" marR="9525" marT="9525" marB="0" anchor="ctr">
                    <a:solidFill>
                      <a:schemeClr val="accent4">
                        <a:lumMod val="40000"/>
                        <a:lumOff val="60000"/>
                      </a:schemeClr>
                    </a:solidFill>
                  </a:tcPr>
                </a:tc>
                <a:tc>
                  <a:txBody>
                    <a:bodyPr/>
                    <a:lstStyle/>
                    <a:p>
                      <a:pPr algn="r" fontAlgn="ctr"/>
                      <a:r>
                        <a:rPr lang="lv-LV" sz="1400" b="1" dirty="0">
                          <a:latin typeface="+mn-lt"/>
                        </a:rPr>
                        <a:t>833,6</a:t>
                      </a:r>
                      <a:endParaRPr lang="lv-LV" sz="1400" b="1" i="0" u="none" strike="noStrike" dirty="0">
                        <a:solidFill>
                          <a:schemeClr val="tx1"/>
                        </a:solidFill>
                        <a:effectLst/>
                        <a:latin typeface="+mn-lt"/>
                      </a:endParaRPr>
                    </a:p>
                  </a:txBody>
                  <a:tcPr marL="9525" marR="9525" marT="9525" marB="0" anchor="ctr">
                    <a:solidFill>
                      <a:schemeClr val="accent4">
                        <a:lumMod val="40000"/>
                        <a:lumOff val="60000"/>
                      </a:schemeClr>
                    </a:solidFill>
                  </a:tcPr>
                </a:tc>
                <a:tc>
                  <a:txBody>
                    <a:bodyPr/>
                    <a:lstStyle/>
                    <a:p>
                      <a:pPr algn="r" fontAlgn="ctr"/>
                      <a:r>
                        <a:rPr lang="lv-LV" sz="1400" b="1" dirty="0">
                          <a:latin typeface="+mn-lt"/>
                        </a:rPr>
                        <a:t>1 004,1</a:t>
                      </a:r>
                      <a:endParaRPr lang="lv-LV" sz="1400" b="1" i="0" u="none" strike="noStrike" dirty="0">
                        <a:solidFill>
                          <a:schemeClr val="tx1"/>
                        </a:solidFill>
                        <a:effectLst/>
                        <a:latin typeface="+mn-lt"/>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2636272985"/>
                  </a:ext>
                </a:extLst>
              </a:tr>
              <a:tr h="307674">
                <a:tc>
                  <a:txBody>
                    <a:bodyPr/>
                    <a:lstStyle/>
                    <a:p>
                      <a:pPr marL="0" algn="l" defTabSz="914400" rtl="0" eaLnBrk="1" fontAlgn="ctr" latinLnBrk="0" hangingPunct="1"/>
                      <a:r>
                        <a:rPr lang="lv-LV" sz="1400" b="1" i="0" u="none" strike="noStrike" kern="1200" dirty="0">
                          <a:solidFill>
                            <a:schemeClr val="tx1"/>
                          </a:solidFill>
                          <a:effectLst/>
                          <a:latin typeface="+mn-lt"/>
                          <a:ea typeface="+mn-ea"/>
                          <a:cs typeface="+mn-cs"/>
                        </a:rPr>
                        <a:t>Faktiski iesniegtais pieprasījums:</a:t>
                      </a:r>
                    </a:p>
                  </a:txBody>
                  <a:tcPr marL="9525" marR="9525" marT="9525" marB="0" anchor="ctr">
                    <a:solidFill>
                      <a:schemeClr val="accent2">
                        <a:lumMod val="60000"/>
                        <a:lumOff val="40000"/>
                      </a:schemeClr>
                    </a:solidFill>
                  </a:tcPr>
                </a:tc>
                <a:tc>
                  <a:txBody>
                    <a:bodyPr/>
                    <a:lstStyle/>
                    <a:p>
                      <a:pPr marL="0" algn="r" defTabSz="914400" rtl="0" eaLnBrk="1" fontAlgn="ctr" latinLnBrk="0" hangingPunct="1"/>
                      <a:r>
                        <a:rPr lang="lv-LV" sz="1400" b="1" i="0" u="none" strike="noStrike" kern="1200" dirty="0">
                          <a:solidFill>
                            <a:schemeClr val="tx1"/>
                          </a:solidFill>
                          <a:effectLst/>
                          <a:latin typeface="+mn-lt"/>
                          <a:ea typeface="+mn-ea"/>
                          <a:cs typeface="+mn-cs"/>
                        </a:rPr>
                        <a:t>476,2</a:t>
                      </a:r>
                    </a:p>
                  </a:txBody>
                  <a:tcPr marL="9525" marR="9525" marT="9525" marB="0" anchor="ctr">
                    <a:solidFill>
                      <a:schemeClr val="accent2">
                        <a:lumMod val="60000"/>
                        <a:lumOff val="40000"/>
                      </a:schemeClr>
                    </a:solidFill>
                  </a:tcPr>
                </a:tc>
                <a:tc>
                  <a:txBody>
                    <a:bodyPr/>
                    <a:lstStyle/>
                    <a:p>
                      <a:pPr marL="0" algn="r" defTabSz="914400" rtl="0" eaLnBrk="1" fontAlgn="ctr" latinLnBrk="0" hangingPunct="1"/>
                      <a:r>
                        <a:rPr lang="lv-LV" sz="1400" b="1" i="0" u="none" strike="noStrike" kern="1200" dirty="0">
                          <a:solidFill>
                            <a:schemeClr val="tx1"/>
                          </a:solidFill>
                          <a:effectLst/>
                          <a:latin typeface="+mn-lt"/>
                          <a:ea typeface="+mn-ea"/>
                          <a:cs typeface="+mn-cs"/>
                        </a:rPr>
                        <a:t>521,6</a:t>
                      </a:r>
                    </a:p>
                  </a:txBody>
                  <a:tcPr marL="9525" marR="9525" marT="9525" marB="0" anchor="ctr">
                    <a:solidFill>
                      <a:schemeClr val="accent2">
                        <a:lumMod val="60000"/>
                        <a:lumOff val="40000"/>
                      </a:schemeClr>
                    </a:solidFill>
                  </a:tcPr>
                </a:tc>
                <a:tc>
                  <a:txBody>
                    <a:bodyPr/>
                    <a:lstStyle/>
                    <a:p>
                      <a:pPr marL="0" algn="r" defTabSz="914400" rtl="0" eaLnBrk="1" fontAlgn="ctr" latinLnBrk="0" hangingPunct="1"/>
                      <a:r>
                        <a:rPr lang="lv-LV" sz="1400" b="1" i="0" u="none" strike="noStrike" kern="1200" dirty="0">
                          <a:solidFill>
                            <a:schemeClr val="tx1"/>
                          </a:solidFill>
                          <a:effectLst/>
                          <a:latin typeface="+mn-lt"/>
                          <a:ea typeface="+mn-ea"/>
                          <a:cs typeface="+mn-cs"/>
                        </a:rPr>
                        <a:t>724,4</a:t>
                      </a:r>
                    </a:p>
                  </a:txBody>
                  <a:tcPr marL="9525" marR="9525" marT="9525" marB="0" anchor="ctr">
                    <a:solidFill>
                      <a:schemeClr val="accent2">
                        <a:lumMod val="60000"/>
                        <a:lumOff val="40000"/>
                      </a:schemeClr>
                    </a:solidFill>
                  </a:tcPr>
                </a:tc>
                <a:extLst>
                  <a:ext uri="{0D108BD9-81ED-4DB2-BD59-A6C34878D82A}">
                    <a16:rowId xmlns:a16="http://schemas.microsoft.com/office/drawing/2014/main" val="1337103083"/>
                  </a:ext>
                </a:extLst>
              </a:tr>
              <a:tr h="263873">
                <a:tc>
                  <a:txBody>
                    <a:bodyPr/>
                    <a:lstStyle/>
                    <a:p>
                      <a:pPr marL="0" algn="l" defTabSz="914400" rtl="0" eaLnBrk="1" fontAlgn="ctr" latinLnBrk="0" hangingPunct="1"/>
                      <a:endParaRPr lang="lv-LV" sz="1400" b="1" i="0" u="none" strike="noStrike" kern="1200" dirty="0">
                        <a:solidFill>
                          <a:schemeClr val="tx1"/>
                        </a:solidFill>
                        <a:effectLst/>
                        <a:latin typeface="+mn-lt"/>
                        <a:ea typeface="+mn-ea"/>
                        <a:cs typeface="+mn-cs"/>
                      </a:endParaRPr>
                    </a:p>
                  </a:txBody>
                  <a:tcPr marL="9525" marR="9525" marT="9525" marB="0" anchor="ctr">
                    <a:solidFill>
                      <a:schemeClr val="accent2">
                        <a:lumMod val="60000"/>
                        <a:lumOff val="40000"/>
                      </a:schemeClr>
                    </a:solidFill>
                  </a:tcPr>
                </a:tc>
                <a:tc>
                  <a:txBody>
                    <a:bodyPr/>
                    <a:lstStyle/>
                    <a:p>
                      <a:pPr algn="r" rtl="0" fontAlgn="ctr"/>
                      <a:r>
                        <a:rPr lang="lv-LV" sz="1400" b="1" i="0" u="none" strike="noStrike">
                          <a:solidFill>
                            <a:srgbClr val="000000"/>
                          </a:solidFill>
                          <a:effectLst/>
                          <a:latin typeface="Calibri" panose="020F0502020204030204" pitchFamily="34" charset="0"/>
                        </a:rPr>
                        <a:t>53%</a:t>
                      </a:r>
                    </a:p>
                  </a:txBody>
                  <a:tcPr marL="6350" marR="6350" marT="6350" marB="0" anchor="ctr">
                    <a:solidFill>
                      <a:schemeClr val="accent2">
                        <a:lumMod val="60000"/>
                        <a:lumOff val="40000"/>
                      </a:schemeClr>
                    </a:solidFill>
                  </a:tcPr>
                </a:tc>
                <a:tc>
                  <a:txBody>
                    <a:bodyPr/>
                    <a:lstStyle/>
                    <a:p>
                      <a:pPr algn="r" rtl="0" fontAlgn="ctr"/>
                      <a:r>
                        <a:rPr lang="lv-LV" sz="1400" b="1" i="0" u="none" strike="noStrike">
                          <a:solidFill>
                            <a:srgbClr val="000000"/>
                          </a:solidFill>
                          <a:effectLst/>
                          <a:latin typeface="Calibri" panose="020F0502020204030204" pitchFamily="34" charset="0"/>
                        </a:rPr>
                        <a:t>63%</a:t>
                      </a:r>
                    </a:p>
                  </a:txBody>
                  <a:tcPr marL="6350" marR="6350" marT="6350" marB="0" anchor="ctr">
                    <a:solidFill>
                      <a:schemeClr val="accent2">
                        <a:lumMod val="60000"/>
                        <a:lumOff val="40000"/>
                      </a:schemeClr>
                    </a:solidFill>
                  </a:tcPr>
                </a:tc>
                <a:tc>
                  <a:txBody>
                    <a:bodyPr/>
                    <a:lstStyle/>
                    <a:p>
                      <a:pPr algn="r" rtl="0" fontAlgn="ctr"/>
                      <a:r>
                        <a:rPr lang="lv-LV" sz="1400" b="1" i="0" u="none" strike="noStrike" dirty="0">
                          <a:solidFill>
                            <a:srgbClr val="000000"/>
                          </a:solidFill>
                          <a:effectLst/>
                          <a:latin typeface="Calibri" panose="020F0502020204030204" pitchFamily="34" charset="0"/>
                        </a:rPr>
                        <a:t>72%</a:t>
                      </a:r>
                    </a:p>
                  </a:txBody>
                  <a:tcPr marL="6350" marR="6350" marT="6350" marB="0" anchor="ctr">
                    <a:solidFill>
                      <a:schemeClr val="accent2">
                        <a:lumMod val="60000"/>
                        <a:lumOff val="40000"/>
                      </a:schemeClr>
                    </a:solidFill>
                  </a:tcPr>
                </a:tc>
                <a:extLst>
                  <a:ext uri="{0D108BD9-81ED-4DB2-BD59-A6C34878D82A}">
                    <a16:rowId xmlns:a16="http://schemas.microsoft.com/office/drawing/2014/main" val="3611589721"/>
                  </a:ext>
                </a:extLst>
              </a:tr>
              <a:tr h="229217">
                <a:tc>
                  <a:txBody>
                    <a:bodyPr/>
                    <a:lstStyle/>
                    <a:p>
                      <a:pPr algn="l" fontAlgn="ctr"/>
                      <a:r>
                        <a:rPr lang="lv-LV" sz="1300" b="0" i="0" kern="1200" dirty="0">
                          <a:solidFill>
                            <a:schemeClr val="tx1"/>
                          </a:solidFill>
                          <a:effectLst/>
                          <a:latin typeface="+mn-lt"/>
                          <a:ea typeface="+mn-ea"/>
                          <a:cs typeface="Times New Roman" panose="02020603050405020304" pitchFamily="18" charset="0"/>
                        </a:rPr>
                        <a:t>Ārstniecības personu darba samaksas pieauguma nodrošināšanai</a:t>
                      </a:r>
                      <a:endParaRPr lang="lv-LV" sz="1300" b="0" i="0" u="none" strike="noStrike" dirty="0">
                        <a:solidFill>
                          <a:schemeClr val="tx1"/>
                        </a:solidFill>
                        <a:effectLst/>
                        <a:latin typeface="+mn-lt"/>
                        <a:cs typeface="Times New Roman" panose="02020603050405020304" pitchFamily="18" charset="0"/>
                      </a:endParaRPr>
                    </a:p>
                  </a:txBody>
                  <a:tcPr marL="9525" marR="9525" marT="9525" marB="0" anchor="ctr">
                    <a:solidFill>
                      <a:schemeClr val="accent2">
                        <a:lumMod val="20000"/>
                        <a:lumOff val="80000"/>
                      </a:schemeClr>
                    </a:solidFill>
                  </a:tcPr>
                </a:tc>
                <a:tc>
                  <a:txBody>
                    <a:bodyPr/>
                    <a:lstStyle/>
                    <a:p>
                      <a:pPr algn="r" fontAlgn="ctr"/>
                      <a:r>
                        <a:rPr lang="lv-LV" sz="1300" b="0" i="0" u="none" strike="noStrike" dirty="0">
                          <a:solidFill>
                            <a:schemeClr val="tx1"/>
                          </a:solidFill>
                          <a:effectLst/>
                          <a:latin typeface="+mn-lt"/>
                        </a:rPr>
                        <a:t>211,4</a:t>
                      </a:r>
                    </a:p>
                  </a:txBody>
                  <a:tcPr marL="9525" marR="9525" marT="9525" marB="0" anchor="ctr">
                    <a:solidFill>
                      <a:schemeClr val="accent2">
                        <a:lumMod val="20000"/>
                        <a:lumOff val="80000"/>
                      </a:schemeClr>
                    </a:solidFill>
                  </a:tcPr>
                </a:tc>
                <a:tc>
                  <a:txBody>
                    <a:bodyPr/>
                    <a:lstStyle/>
                    <a:p>
                      <a:pPr algn="r" fontAlgn="ctr"/>
                      <a:r>
                        <a:rPr lang="lv-LV" sz="1300" b="0" i="0" u="none" strike="noStrike" dirty="0">
                          <a:solidFill>
                            <a:schemeClr val="tx1"/>
                          </a:solidFill>
                          <a:effectLst/>
                          <a:latin typeface="+mn-lt"/>
                        </a:rPr>
                        <a:t>253,6</a:t>
                      </a:r>
                    </a:p>
                  </a:txBody>
                  <a:tcPr marL="9525" marR="9525" marT="9525" marB="0" anchor="ctr">
                    <a:solidFill>
                      <a:schemeClr val="accent2">
                        <a:lumMod val="20000"/>
                        <a:lumOff val="80000"/>
                      </a:schemeClr>
                    </a:solidFill>
                  </a:tcPr>
                </a:tc>
                <a:tc>
                  <a:txBody>
                    <a:bodyPr/>
                    <a:lstStyle/>
                    <a:p>
                      <a:pPr algn="r" fontAlgn="ctr"/>
                      <a:r>
                        <a:rPr lang="lv-LV" sz="1300" b="0" i="0" u="none" strike="noStrike" dirty="0">
                          <a:solidFill>
                            <a:schemeClr val="tx1"/>
                          </a:solidFill>
                          <a:effectLst/>
                          <a:latin typeface="+mn-lt"/>
                        </a:rPr>
                        <a:t>297,8</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925944841"/>
                  </a:ext>
                </a:extLst>
              </a:tr>
              <a:tr h="397016">
                <a:tc>
                  <a:txBody>
                    <a:bodyPr/>
                    <a:lstStyle/>
                    <a:p>
                      <a:pPr algn="l" fontAlgn="ctr"/>
                      <a:r>
                        <a:rPr lang="lv-LV" sz="1300" b="0" i="0" kern="1200" dirty="0">
                          <a:solidFill>
                            <a:schemeClr val="tx1"/>
                          </a:solidFill>
                          <a:effectLst/>
                          <a:latin typeface="+mn-lt"/>
                          <a:ea typeface="+mn-ea"/>
                          <a:cs typeface="Times New Roman" panose="02020603050405020304" pitchFamily="18" charset="0"/>
                        </a:rPr>
                        <a:t>Informatīvā ziņojuma “Veselības nozares kapacitātes celšana un noturības stiprināšana Covid-19 apstākļos Latvijā” iekļauto pasākumu realizācijai</a:t>
                      </a:r>
                      <a:endParaRPr lang="lv-LV" sz="1300" b="0" i="0" u="none" strike="noStrike" dirty="0">
                        <a:solidFill>
                          <a:schemeClr val="tx1"/>
                        </a:solidFill>
                        <a:effectLst/>
                        <a:latin typeface="+mn-lt"/>
                        <a:cs typeface="Times New Roman" panose="02020603050405020304" pitchFamily="18" charset="0"/>
                      </a:endParaRPr>
                    </a:p>
                  </a:txBody>
                  <a:tcPr marL="9525" marR="9525" marT="9525" marB="0" anchor="ctr">
                    <a:solidFill>
                      <a:schemeClr val="accent2">
                        <a:lumMod val="20000"/>
                        <a:lumOff val="80000"/>
                      </a:schemeClr>
                    </a:solidFill>
                  </a:tcPr>
                </a:tc>
                <a:tc>
                  <a:txBody>
                    <a:bodyPr/>
                    <a:lstStyle/>
                    <a:p>
                      <a:pPr algn="r" fontAlgn="ctr"/>
                      <a:r>
                        <a:rPr lang="lv-LV" sz="1300" b="0" i="0" u="none" strike="noStrike" dirty="0">
                          <a:solidFill>
                            <a:schemeClr val="tx1"/>
                          </a:solidFill>
                          <a:effectLst/>
                          <a:latin typeface="+mn-lt"/>
                        </a:rPr>
                        <a:t>183,4</a:t>
                      </a:r>
                    </a:p>
                  </a:txBody>
                  <a:tcPr marL="9525" marR="9525" marT="9525" marB="0" anchor="ctr">
                    <a:solidFill>
                      <a:schemeClr val="accent2">
                        <a:lumMod val="20000"/>
                        <a:lumOff val="80000"/>
                      </a:schemeClr>
                    </a:solidFill>
                  </a:tcPr>
                </a:tc>
                <a:tc>
                  <a:txBody>
                    <a:bodyPr/>
                    <a:lstStyle/>
                    <a:p>
                      <a:pPr algn="r" fontAlgn="ctr"/>
                      <a:r>
                        <a:rPr lang="lv-LV" sz="1300" b="0" i="0" u="none" strike="noStrike" dirty="0">
                          <a:solidFill>
                            <a:schemeClr val="tx1"/>
                          </a:solidFill>
                          <a:effectLst/>
                          <a:latin typeface="+mn-lt"/>
                        </a:rPr>
                        <a:t>123,9</a:t>
                      </a:r>
                    </a:p>
                  </a:txBody>
                  <a:tcPr marL="9525" marR="9525" marT="9525" marB="0" anchor="ctr">
                    <a:solidFill>
                      <a:schemeClr val="accent2">
                        <a:lumMod val="20000"/>
                        <a:lumOff val="80000"/>
                      </a:schemeClr>
                    </a:solidFill>
                  </a:tcPr>
                </a:tc>
                <a:tc>
                  <a:txBody>
                    <a:bodyPr/>
                    <a:lstStyle/>
                    <a:p>
                      <a:pPr algn="r" fontAlgn="ctr"/>
                      <a:r>
                        <a:rPr lang="lv-LV" sz="1300" b="0" i="0" u="none" strike="noStrike" dirty="0">
                          <a:solidFill>
                            <a:schemeClr val="tx1"/>
                          </a:solidFill>
                          <a:effectLst/>
                          <a:latin typeface="+mn-lt"/>
                        </a:rPr>
                        <a:t>225,4</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92278438"/>
                  </a:ext>
                </a:extLst>
              </a:tr>
              <a:tr h="222690">
                <a:tc>
                  <a:txBody>
                    <a:bodyPr/>
                    <a:lstStyle/>
                    <a:p>
                      <a:pPr algn="l" fontAlgn="ctr"/>
                      <a:r>
                        <a:rPr lang="lv-LV" sz="1300" b="0" i="0" kern="1200" dirty="0">
                          <a:solidFill>
                            <a:schemeClr val="tx1"/>
                          </a:solidFill>
                          <a:effectLst/>
                          <a:latin typeface="+mn-lt"/>
                          <a:ea typeface="+mn-ea"/>
                          <a:cs typeface="Times New Roman" panose="02020603050405020304" pitchFamily="18" charset="0"/>
                        </a:rPr>
                        <a:t>Veselības aprūpes pakalpojumu pieejamības uzlabošanai </a:t>
                      </a:r>
                      <a:endParaRPr lang="lv-LV" sz="1300" b="0" i="0" u="none" strike="noStrike" dirty="0">
                        <a:solidFill>
                          <a:schemeClr val="tx1"/>
                        </a:solidFill>
                        <a:effectLst/>
                        <a:latin typeface="+mn-lt"/>
                        <a:cs typeface="Times New Roman" panose="02020603050405020304" pitchFamily="18" charset="0"/>
                      </a:endParaRPr>
                    </a:p>
                  </a:txBody>
                  <a:tcPr marL="9525" marR="9525" marT="9525" marB="0" anchor="ctr">
                    <a:solidFill>
                      <a:schemeClr val="accent2">
                        <a:lumMod val="20000"/>
                        <a:lumOff val="80000"/>
                      </a:schemeClr>
                    </a:solidFill>
                  </a:tcPr>
                </a:tc>
                <a:tc>
                  <a:txBody>
                    <a:bodyPr/>
                    <a:lstStyle/>
                    <a:p>
                      <a:pPr algn="r" fontAlgn="ctr"/>
                      <a:r>
                        <a:rPr lang="lv-LV" sz="1300" b="0" i="0" u="none" strike="noStrike" dirty="0">
                          <a:solidFill>
                            <a:schemeClr val="tx1"/>
                          </a:solidFill>
                          <a:effectLst/>
                          <a:latin typeface="+mn-lt"/>
                        </a:rPr>
                        <a:t>36,5</a:t>
                      </a:r>
                    </a:p>
                  </a:txBody>
                  <a:tcPr marL="9525" marR="9525" marT="9525" marB="0" anchor="ctr">
                    <a:solidFill>
                      <a:schemeClr val="accent2">
                        <a:lumMod val="20000"/>
                        <a:lumOff val="80000"/>
                      </a:schemeClr>
                    </a:solidFill>
                  </a:tcPr>
                </a:tc>
                <a:tc>
                  <a:txBody>
                    <a:bodyPr/>
                    <a:lstStyle/>
                    <a:p>
                      <a:pPr algn="r" fontAlgn="ctr"/>
                      <a:r>
                        <a:rPr lang="lv-LV" sz="1300" b="0" i="0" u="none" strike="noStrike" dirty="0">
                          <a:solidFill>
                            <a:schemeClr val="tx1"/>
                          </a:solidFill>
                          <a:effectLst/>
                          <a:latin typeface="+mn-lt"/>
                        </a:rPr>
                        <a:t>59,0</a:t>
                      </a:r>
                    </a:p>
                  </a:txBody>
                  <a:tcPr marL="9525" marR="9525" marT="9525" marB="0" anchor="ctr">
                    <a:solidFill>
                      <a:schemeClr val="accent2">
                        <a:lumMod val="20000"/>
                        <a:lumOff val="80000"/>
                      </a:schemeClr>
                    </a:solidFill>
                  </a:tcPr>
                </a:tc>
                <a:tc>
                  <a:txBody>
                    <a:bodyPr/>
                    <a:lstStyle/>
                    <a:p>
                      <a:pPr algn="r" fontAlgn="ctr"/>
                      <a:r>
                        <a:rPr lang="lv-LV" sz="1300" b="0" i="0" u="none" strike="noStrike" dirty="0">
                          <a:solidFill>
                            <a:schemeClr val="tx1"/>
                          </a:solidFill>
                          <a:effectLst/>
                          <a:latin typeface="+mn-lt"/>
                        </a:rPr>
                        <a:t>76,0</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702411036"/>
                  </a:ext>
                </a:extLst>
              </a:tr>
              <a:tr h="397016">
                <a:tc>
                  <a:txBody>
                    <a:bodyPr/>
                    <a:lstStyle/>
                    <a:p>
                      <a:pPr algn="l" fontAlgn="ctr"/>
                      <a:r>
                        <a:rPr lang="lv-LV" sz="1300" b="0" i="0" kern="1200" dirty="0">
                          <a:solidFill>
                            <a:schemeClr val="tx1"/>
                          </a:solidFill>
                          <a:effectLst/>
                          <a:latin typeface="+mn-lt"/>
                          <a:ea typeface="+mn-ea"/>
                          <a:cs typeface="Times New Roman" panose="02020603050405020304" pitchFamily="18" charset="0"/>
                        </a:rPr>
                        <a:t>Kompensējamo medikamentu un materiālu sistēmas un centralizēti iepērkamo medikamentu un materiālu sistēmas uzlabošanai </a:t>
                      </a:r>
                      <a:endParaRPr lang="lv-LV" sz="1300" b="0" i="0" u="none" strike="noStrike" dirty="0">
                        <a:solidFill>
                          <a:schemeClr val="tx1"/>
                        </a:solidFill>
                        <a:effectLst/>
                        <a:latin typeface="+mn-lt"/>
                        <a:cs typeface="Times New Roman" panose="02020603050405020304" pitchFamily="18" charset="0"/>
                      </a:endParaRPr>
                    </a:p>
                  </a:txBody>
                  <a:tcPr marL="9525" marR="9525" marT="9525" marB="0" anchor="ctr">
                    <a:solidFill>
                      <a:schemeClr val="accent2">
                        <a:lumMod val="20000"/>
                        <a:lumOff val="80000"/>
                      </a:schemeClr>
                    </a:solidFill>
                  </a:tcPr>
                </a:tc>
                <a:tc>
                  <a:txBody>
                    <a:bodyPr/>
                    <a:lstStyle/>
                    <a:p>
                      <a:pPr algn="r" fontAlgn="ctr"/>
                      <a:r>
                        <a:rPr lang="lv-LV" sz="1300" b="0" i="0" u="none" strike="noStrike" dirty="0">
                          <a:solidFill>
                            <a:schemeClr val="tx1"/>
                          </a:solidFill>
                          <a:effectLst/>
                          <a:latin typeface="+mn-lt"/>
                        </a:rPr>
                        <a:t>40,0</a:t>
                      </a:r>
                    </a:p>
                  </a:txBody>
                  <a:tcPr marL="9525" marR="9525" marT="9525" marB="0" anchor="ctr">
                    <a:solidFill>
                      <a:schemeClr val="accent2">
                        <a:lumMod val="20000"/>
                        <a:lumOff val="80000"/>
                      </a:schemeClr>
                    </a:solidFill>
                  </a:tcPr>
                </a:tc>
                <a:tc>
                  <a:txBody>
                    <a:bodyPr/>
                    <a:lstStyle/>
                    <a:p>
                      <a:pPr algn="r" fontAlgn="ctr"/>
                      <a:r>
                        <a:rPr lang="lv-LV" sz="1300" b="0" i="0" u="none" strike="noStrike" dirty="0">
                          <a:solidFill>
                            <a:schemeClr val="tx1"/>
                          </a:solidFill>
                          <a:effectLst/>
                          <a:latin typeface="+mn-lt"/>
                        </a:rPr>
                        <a:t>81,2</a:t>
                      </a:r>
                    </a:p>
                  </a:txBody>
                  <a:tcPr marL="9525" marR="9525" marT="9525" marB="0" anchor="ctr">
                    <a:solidFill>
                      <a:schemeClr val="accent2">
                        <a:lumMod val="20000"/>
                        <a:lumOff val="80000"/>
                      </a:schemeClr>
                    </a:solidFill>
                  </a:tcPr>
                </a:tc>
                <a:tc>
                  <a:txBody>
                    <a:bodyPr/>
                    <a:lstStyle/>
                    <a:p>
                      <a:pPr algn="r" fontAlgn="ctr"/>
                      <a:r>
                        <a:rPr lang="lv-LV" sz="1300" b="0" i="0" u="none" strike="noStrike" dirty="0">
                          <a:solidFill>
                            <a:schemeClr val="tx1"/>
                          </a:solidFill>
                          <a:effectLst/>
                          <a:latin typeface="+mn-lt"/>
                        </a:rPr>
                        <a:t>121,2</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725821611"/>
                  </a:ext>
                </a:extLst>
              </a:tr>
              <a:tr h="246763">
                <a:tc>
                  <a:txBody>
                    <a:bodyPr/>
                    <a:lstStyle/>
                    <a:p>
                      <a:pPr algn="l" fontAlgn="ctr"/>
                      <a:r>
                        <a:rPr lang="lv-LV" sz="1300" b="0" i="0" kern="1200" dirty="0">
                          <a:solidFill>
                            <a:schemeClr val="tx1"/>
                          </a:solidFill>
                          <a:effectLst/>
                          <a:latin typeface="+mn-lt"/>
                          <a:ea typeface="+mn-ea"/>
                          <a:cs typeface="Times New Roman" panose="02020603050405020304" pitchFamily="18" charset="0"/>
                        </a:rPr>
                        <a:t>Pārējiem veselības nozares prioritārie pasākumi</a:t>
                      </a:r>
                      <a:endParaRPr lang="lv-LV" sz="1300" b="0" i="0" u="none" strike="noStrike" dirty="0">
                        <a:solidFill>
                          <a:schemeClr val="tx1"/>
                        </a:solidFill>
                        <a:effectLst/>
                        <a:latin typeface="+mn-lt"/>
                        <a:cs typeface="Times New Roman" panose="02020603050405020304" pitchFamily="18" charset="0"/>
                      </a:endParaRPr>
                    </a:p>
                  </a:txBody>
                  <a:tcPr marL="9525" marR="9525" marT="9525" marB="0" anchor="ctr">
                    <a:solidFill>
                      <a:schemeClr val="accent2">
                        <a:lumMod val="20000"/>
                        <a:lumOff val="80000"/>
                      </a:schemeClr>
                    </a:solidFill>
                  </a:tcPr>
                </a:tc>
                <a:tc>
                  <a:txBody>
                    <a:bodyPr/>
                    <a:lstStyle/>
                    <a:p>
                      <a:pPr algn="r" fontAlgn="ctr"/>
                      <a:r>
                        <a:rPr lang="lv-LV" sz="1300" b="0" i="0" u="none" strike="noStrike" dirty="0">
                          <a:solidFill>
                            <a:schemeClr val="tx1"/>
                          </a:solidFill>
                          <a:effectLst/>
                          <a:latin typeface="+mn-lt"/>
                        </a:rPr>
                        <a:t>4,8</a:t>
                      </a:r>
                    </a:p>
                  </a:txBody>
                  <a:tcPr marL="9525" marR="9525" marT="9525" marB="0" anchor="ctr">
                    <a:solidFill>
                      <a:schemeClr val="accent2">
                        <a:lumMod val="20000"/>
                        <a:lumOff val="80000"/>
                      </a:schemeClr>
                    </a:solidFill>
                  </a:tcPr>
                </a:tc>
                <a:tc>
                  <a:txBody>
                    <a:bodyPr/>
                    <a:lstStyle/>
                    <a:p>
                      <a:pPr algn="r" fontAlgn="ctr"/>
                      <a:r>
                        <a:rPr lang="lv-LV" sz="1300" b="0" i="0" u="none" strike="noStrike" dirty="0">
                          <a:solidFill>
                            <a:schemeClr val="tx1"/>
                          </a:solidFill>
                          <a:effectLst/>
                          <a:latin typeface="+mn-lt"/>
                        </a:rPr>
                        <a:t>3,7</a:t>
                      </a:r>
                    </a:p>
                  </a:txBody>
                  <a:tcPr marL="9525" marR="9525" marT="9525" marB="0" anchor="ctr">
                    <a:solidFill>
                      <a:schemeClr val="accent2">
                        <a:lumMod val="20000"/>
                        <a:lumOff val="80000"/>
                      </a:schemeClr>
                    </a:solidFill>
                  </a:tcPr>
                </a:tc>
                <a:tc>
                  <a:txBody>
                    <a:bodyPr/>
                    <a:lstStyle/>
                    <a:p>
                      <a:pPr algn="r" fontAlgn="ctr"/>
                      <a:r>
                        <a:rPr lang="lv-LV" sz="1300" b="0" i="0" u="none" strike="noStrike" dirty="0">
                          <a:solidFill>
                            <a:schemeClr val="tx1"/>
                          </a:solidFill>
                          <a:effectLst/>
                          <a:latin typeface="+mn-lt"/>
                        </a:rPr>
                        <a:t>3,7</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357221182"/>
                  </a:ext>
                </a:extLst>
              </a:tr>
              <a:tr h="24676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400" b="1" i="0" u="none" strike="noStrike" kern="1200" dirty="0">
                          <a:solidFill>
                            <a:schemeClr val="tx1"/>
                          </a:solidFill>
                          <a:effectLst/>
                          <a:latin typeface="+mn-lt"/>
                          <a:ea typeface="+mn-ea"/>
                          <a:cs typeface="+mn-cs"/>
                        </a:rPr>
                        <a:t>Apstiprinātais pieprasījums:</a:t>
                      </a:r>
                    </a:p>
                  </a:txBody>
                  <a:tcPr marL="9525" marR="9525" marT="9525" marB="0" anchor="ctr">
                    <a:solidFill>
                      <a:schemeClr val="accent6">
                        <a:lumMod val="40000"/>
                        <a:lumOff val="60000"/>
                      </a:schemeClr>
                    </a:solidFill>
                  </a:tcPr>
                </a:tc>
                <a:tc>
                  <a:txBody>
                    <a:bodyPr/>
                    <a:lstStyle/>
                    <a:p>
                      <a:pPr marL="0" algn="r" defTabSz="914400" rtl="0" eaLnBrk="1" fontAlgn="ctr" latinLnBrk="0" hangingPunct="1"/>
                      <a:r>
                        <a:rPr lang="lv-LV" sz="1400" b="1" i="0" u="none" strike="noStrike" kern="1200" dirty="0">
                          <a:solidFill>
                            <a:schemeClr val="tx1"/>
                          </a:solidFill>
                          <a:effectLst/>
                          <a:latin typeface="+mn-lt"/>
                          <a:ea typeface="+mn-ea"/>
                          <a:cs typeface="+mn-cs"/>
                        </a:rPr>
                        <a:t>182,8</a:t>
                      </a:r>
                    </a:p>
                  </a:txBody>
                  <a:tcPr marL="9525" marR="9525" marT="9525" marB="0" anchor="ctr">
                    <a:solidFill>
                      <a:schemeClr val="accent6">
                        <a:lumMod val="40000"/>
                        <a:lumOff val="60000"/>
                      </a:schemeClr>
                    </a:solidFill>
                  </a:tcPr>
                </a:tc>
                <a:tc>
                  <a:txBody>
                    <a:bodyPr/>
                    <a:lstStyle/>
                    <a:p>
                      <a:pPr marL="0" algn="r" defTabSz="914400" rtl="0" eaLnBrk="1" fontAlgn="ctr" latinLnBrk="0" hangingPunct="1"/>
                      <a:r>
                        <a:rPr lang="lv-LV" sz="1400" b="1" i="0" u="none" strike="noStrike" kern="1200" dirty="0">
                          <a:solidFill>
                            <a:schemeClr val="tx1"/>
                          </a:solidFill>
                          <a:effectLst/>
                          <a:latin typeface="+mn-lt"/>
                          <a:ea typeface="+mn-ea"/>
                          <a:cs typeface="+mn-cs"/>
                        </a:rPr>
                        <a:t>183,1</a:t>
                      </a:r>
                    </a:p>
                  </a:txBody>
                  <a:tcPr marL="9525" marR="9525" marT="9525" marB="0" anchor="ctr">
                    <a:solidFill>
                      <a:schemeClr val="accent6">
                        <a:lumMod val="40000"/>
                        <a:lumOff val="60000"/>
                      </a:schemeClr>
                    </a:solidFill>
                  </a:tcPr>
                </a:tc>
                <a:tc>
                  <a:txBody>
                    <a:bodyPr/>
                    <a:lstStyle/>
                    <a:p>
                      <a:pPr marL="0" algn="r" defTabSz="914400" rtl="0" eaLnBrk="1" fontAlgn="ctr" latinLnBrk="0" hangingPunct="1"/>
                      <a:r>
                        <a:rPr lang="lv-LV" sz="1400" b="1" i="0" u="none" strike="noStrike" kern="1200" dirty="0">
                          <a:solidFill>
                            <a:schemeClr val="tx1"/>
                          </a:solidFill>
                          <a:effectLst/>
                          <a:latin typeface="+mn-lt"/>
                          <a:ea typeface="+mn-ea"/>
                          <a:cs typeface="+mn-cs"/>
                        </a:rPr>
                        <a:t>182,4</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717424700"/>
                  </a:ext>
                </a:extLst>
              </a:tr>
              <a:tr h="24676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lv-LV" sz="1400" b="1" i="0" u="none" strike="noStrike" kern="1200" dirty="0">
                        <a:solidFill>
                          <a:schemeClr val="tx1"/>
                        </a:solidFill>
                        <a:effectLst/>
                        <a:latin typeface="+mn-lt"/>
                        <a:ea typeface="+mn-ea"/>
                        <a:cs typeface="+mn-cs"/>
                      </a:endParaRPr>
                    </a:p>
                  </a:txBody>
                  <a:tcPr marL="9525" marR="9525" marT="9525" marB="0" anchor="ctr">
                    <a:solidFill>
                      <a:schemeClr val="accent6">
                        <a:lumMod val="40000"/>
                        <a:lumOff val="60000"/>
                      </a:schemeClr>
                    </a:solidFill>
                  </a:tcPr>
                </a:tc>
                <a:tc>
                  <a:txBody>
                    <a:bodyPr/>
                    <a:lstStyle/>
                    <a:p>
                      <a:pPr algn="r" rtl="0" fontAlgn="ctr"/>
                      <a:r>
                        <a:rPr lang="lv-LV" sz="1400" b="1" i="0" u="none" strike="noStrike">
                          <a:solidFill>
                            <a:srgbClr val="000000"/>
                          </a:solidFill>
                          <a:effectLst/>
                          <a:latin typeface="Calibri" panose="020F0502020204030204" pitchFamily="34" charset="0"/>
                        </a:rPr>
                        <a:t>20%</a:t>
                      </a:r>
                    </a:p>
                  </a:txBody>
                  <a:tcPr marL="6350" marR="6350" marT="6350" marB="0" anchor="ctr">
                    <a:solidFill>
                      <a:schemeClr val="accent6">
                        <a:lumMod val="40000"/>
                        <a:lumOff val="60000"/>
                      </a:schemeClr>
                    </a:solidFill>
                  </a:tcPr>
                </a:tc>
                <a:tc>
                  <a:txBody>
                    <a:bodyPr/>
                    <a:lstStyle/>
                    <a:p>
                      <a:pPr algn="r" rtl="0" fontAlgn="ctr"/>
                      <a:r>
                        <a:rPr lang="lv-LV" sz="1400" b="1" i="0" u="none" strike="noStrike" dirty="0">
                          <a:solidFill>
                            <a:srgbClr val="000000"/>
                          </a:solidFill>
                          <a:effectLst/>
                          <a:latin typeface="Calibri" panose="020F0502020204030204" pitchFamily="34" charset="0"/>
                        </a:rPr>
                        <a:t>22%</a:t>
                      </a:r>
                    </a:p>
                  </a:txBody>
                  <a:tcPr marL="6350" marR="6350" marT="6350" marB="0" anchor="ctr">
                    <a:solidFill>
                      <a:schemeClr val="accent6">
                        <a:lumMod val="40000"/>
                        <a:lumOff val="60000"/>
                      </a:schemeClr>
                    </a:solidFill>
                  </a:tcPr>
                </a:tc>
                <a:tc>
                  <a:txBody>
                    <a:bodyPr/>
                    <a:lstStyle/>
                    <a:p>
                      <a:pPr algn="r" rtl="0" fontAlgn="ctr"/>
                      <a:r>
                        <a:rPr lang="lv-LV" sz="1400" b="1" i="0" u="none" strike="noStrike">
                          <a:solidFill>
                            <a:srgbClr val="000000"/>
                          </a:solidFill>
                          <a:effectLst/>
                          <a:latin typeface="Calibri" panose="020F0502020204030204" pitchFamily="34" charset="0"/>
                        </a:rPr>
                        <a:t>18%</a:t>
                      </a:r>
                      <a:endParaRPr lang="lv-LV" sz="1400" b="1" i="0" u="none" strike="noStrike" dirty="0">
                        <a:solidFill>
                          <a:srgbClr val="000000"/>
                        </a:solidFill>
                        <a:effectLst/>
                        <a:latin typeface="Calibri" panose="020F0502020204030204" pitchFamily="34" charset="0"/>
                      </a:endParaRPr>
                    </a:p>
                  </a:txBody>
                  <a:tcPr marL="6350" marR="6350" marT="6350" marB="0" anchor="ctr">
                    <a:solidFill>
                      <a:schemeClr val="accent6">
                        <a:lumMod val="40000"/>
                        <a:lumOff val="60000"/>
                      </a:schemeClr>
                    </a:solidFill>
                  </a:tcPr>
                </a:tc>
                <a:extLst>
                  <a:ext uri="{0D108BD9-81ED-4DB2-BD59-A6C34878D82A}">
                    <a16:rowId xmlns:a16="http://schemas.microsoft.com/office/drawing/2014/main" val="2661198177"/>
                  </a:ext>
                </a:extLst>
              </a:tr>
              <a:tr h="246763">
                <a:tc>
                  <a:txBody>
                    <a:bodyPr/>
                    <a:lstStyle/>
                    <a:p>
                      <a:pPr marL="0" algn="l" defTabSz="914400" rtl="0" eaLnBrk="1" fontAlgn="ctr" latinLnBrk="0" hangingPunct="1"/>
                      <a:r>
                        <a:rPr lang="lv-LV" sz="1400" dirty="0"/>
                        <a:t>ārstniecības personu darba samaksas pieaugumam</a:t>
                      </a:r>
                      <a:endParaRPr lang="lv-LV" sz="1400" b="1" i="0" u="none" strike="noStrike" kern="1200" dirty="0">
                        <a:solidFill>
                          <a:schemeClr val="tx1"/>
                        </a:solidFill>
                        <a:effectLst/>
                        <a:latin typeface="+mn-lt"/>
                        <a:ea typeface="+mn-ea"/>
                        <a:cs typeface="+mn-cs"/>
                      </a:endParaRP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en-US" sz="1400" dirty="0"/>
                        <a:t>176,7</a:t>
                      </a:r>
                      <a:endParaRPr lang="lv-LV" sz="1400" b="1" i="0" u="none" strike="noStrike" kern="1200" dirty="0">
                        <a:solidFill>
                          <a:schemeClr val="tx1"/>
                        </a:solidFill>
                        <a:effectLst/>
                        <a:latin typeface="+mn-lt"/>
                        <a:ea typeface="+mn-ea"/>
                        <a:cs typeface="+mn-cs"/>
                      </a:endParaRPr>
                    </a:p>
                  </a:txBody>
                  <a:tcPr marL="9525" marR="9525" marT="9525" marB="0" anchor="ctr">
                    <a:solidFill>
                      <a:schemeClr val="accent6">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176,7</a:t>
                      </a:r>
                      <a:endParaRPr kumimoji="0" lang="lv-LV" sz="14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9525" marR="9525" marT="9525" marB="0" anchor="ctr">
                    <a:solidFill>
                      <a:schemeClr val="accent6">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176,7</a:t>
                      </a:r>
                      <a:endParaRPr kumimoji="0" lang="lv-LV" sz="14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809576488"/>
                  </a:ext>
                </a:extLst>
              </a:tr>
              <a:tr h="246763">
                <a:tc>
                  <a:txBody>
                    <a:bodyPr/>
                    <a:lstStyle/>
                    <a:p>
                      <a:pPr marL="0" algn="l" defTabSz="914400" rtl="0" eaLnBrk="1" fontAlgn="ctr" latinLnBrk="0" hangingPunct="1"/>
                      <a:r>
                        <a:rPr lang="lv-LV" sz="1400" dirty="0"/>
                        <a:t>akadēmiskā personāla minimālo atlīdzības likmju paaugstināšanai</a:t>
                      </a:r>
                      <a:endParaRPr lang="lv-LV" sz="1400" b="1" i="0" u="none" strike="noStrike" kern="1200" dirty="0">
                        <a:solidFill>
                          <a:schemeClr val="tx1"/>
                        </a:solidFill>
                        <a:effectLst/>
                        <a:latin typeface="+mn-lt"/>
                        <a:ea typeface="+mn-ea"/>
                        <a:cs typeface="+mn-cs"/>
                      </a:endParaRP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dirty="0"/>
                        <a:t>1,3</a:t>
                      </a:r>
                      <a:endParaRPr lang="lv-LV" sz="1400" b="1" i="0" u="none" strike="noStrike" kern="1200" dirty="0">
                        <a:solidFill>
                          <a:schemeClr val="tx1"/>
                        </a:solidFill>
                        <a:effectLst/>
                        <a:latin typeface="+mn-lt"/>
                        <a:ea typeface="+mn-ea"/>
                        <a:cs typeface="+mn-cs"/>
                      </a:endParaRP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b="0" i="0" u="none" strike="noStrike" kern="1200" dirty="0">
                          <a:solidFill>
                            <a:schemeClr val="tx1"/>
                          </a:solidFill>
                          <a:effectLst/>
                          <a:latin typeface="+mn-lt"/>
                          <a:ea typeface="+mn-ea"/>
                          <a:cs typeface="+mn-cs"/>
                        </a:rPr>
                        <a:t>1,3</a:t>
                      </a: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b="0" i="0" u="none" strike="noStrike" kern="1200" dirty="0">
                          <a:solidFill>
                            <a:schemeClr val="tx1"/>
                          </a:solidFill>
                          <a:effectLst/>
                          <a:latin typeface="+mn-lt"/>
                          <a:ea typeface="+mn-ea"/>
                          <a:cs typeface="+mn-cs"/>
                        </a:rPr>
                        <a:t>1,3</a:t>
                      </a:r>
                    </a:p>
                  </a:txBody>
                  <a:tcPr marL="9525" marR="9525" marT="9525" marB="0" anchor="ctr">
                    <a:solidFill>
                      <a:schemeClr val="accent6">
                        <a:lumMod val="20000"/>
                        <a:lumOff val="80000"/>
                      </a:schemeClr>
                    </a:solidFill>
                  </a:tcPr>
                </a:tc>
                <a:extLst>
                  <a:ext uri="{0D108BD9-81ED-4DB2-BD59-A6C34878D82A}">
                    <a16:rowId xmlns:a16="http://schemas.microsoft.com/office/drawing/2014/main" val="4270915182"/>
                  </a:ext>
                </a:extLst>
              </a:tr>
              <a:tr h="246763">
                <a:tc>
                  <a:txBody>
                    <a:bodyPr/>
                    <a:lstStyle/>
                    <a:p>
                      <a:pPr marL="0" algn="l" defTabSz="914400" rtl="0" eaLnBrk="1" fontAlgn="ctr" latinLnBrk="0" hangingPunct="1"/>
                      <a:r>
                        <a:rPr lang="lv-LV" sz="1400" dirty="0"/>
                        <a:t>atbalsts minimālo ienākumu palielināšanai veselības aprūpes pakalpojumu nodrošināšana trūcīgām pilngadīgām personām</a:t>
                      </a:r>
                      <a:endParaRPr lang="lv-LV" sz="1400" b="1" i="0" u="none" strike="noStrike" kern="1200" dirty="0">
                        <a:solidFill>
                          <a:schemeClr val="tx1"/>
                        </a:solidFill>
                        <a:effectLst/>
                        <a:latin typeface="+mn-lt"/>
                        <a:ea typeface="+mn-ea"/>
                        <a:cs typeface="+mn-cs"/>
                      </a:endParaRP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dirty="0"/>
                        <a:t>1,5</a:t>
                      </a:r>
                      <a:endParaRPr lang="lv-LV" sz="1400" b="1" i="0" u="none" strike="noStrike" kern="1200" dirty="0">
                        <a:solidFill>
                          <a:schemeClr val="tx1"/>
                        </a:solidFill>
                        <a:effectLst/>
                        <a:latin typeface="+mn-lt"/>
                        <a:ea typeface="+mn-ea"/>
                        <a:cs typeface="+mn-cs"/>
                      </a:endParaRP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b="0" i="0" u="none" strike="noStrike" kern="1200" dirty="0">
                          <a:solidFill>
                            <a:schemeClr val="tx1"/>
                          </a:solidFill>
                          <a:effectLst/>
                          <a:latin typeface="+mn-lt"/>
                          <a:ea typeface="+mn-ea"/>
                          <a:cs typeface="+mn-cs"/>
                        </a:rPr>
                        <a:t>1,4</a:t>
                      </a: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b="0" i="0" u="none" strike="noStrike" kern="1200" dirty="0">
                          <a:solidFill>
                            <a:schemeClr val="tx1"/>
                          </a:solidFill>
                          <a:effectLst/>
                          <a:latin typeface="+mn-lt"/>
                          <a:ea typeface="+mn-ea"/>
                          <a:cs typeface="+mn-cs"/>
                        </a:rPr>
                        <a:t>1,2</a:t>
                      </a:r>
                    </a:p>
                  </a:txBody>
                  <a:tcPr marL="9525" marR="9525" marT="9525" marB="0" anchor="ctr">
                    <a:solidFill>
                      <a:schemeClr val="accent6">
                        <a:lumMod val="20000"/>
                        <a:lumOff val="80000"/>
                      </a:schemeClr>
                    </a:solidFill>
                  </a:tcPr>
                </a:tc>
                <a:extLst>
                  <a:ext uri="{0D108BD9-81ED-4DB2-BD59-A6C34878D82A}">
                    <a16:rowId xmlns:a16="http://schemas.microsoft.com/office/drawing/2014/main" val="3173265849"/>
                  </a:ext>
                </a:extLst>
              </a:tr>
              <a:tr h="246763">
                <a:tc>
                  <a:txBody>
                    <a:bodyPr/>
                    <a:lstStyle/>
                    <a:p>
                      <a:pPr marL="0" algn="l" defTabSz="914400" rtl="0" eaLnBrk="1" fontAlgn="ctr" latinLnBrk="0" hangingPunct="1"/>
                      <a:r>
                        <a:rPr lang="lv-LV" sz="1400" dirty="0"/>
                        <a:t>pedagogu darba samaksas pieauguma grafika īstenošanai </a:t>
                      </a:r>
                      <a:endParaRPr lang="lv-LV" sz="1400" b="1" i="0" u="none" strike="noStrike" kern="1200" dirty="0">
                        <a:solidFill>
                          <a:schemeClr val="tx1"/>
                        </a:solidFill>
                        <a:effectLst/>
                        <a:latin typeface="+mn-lt"/>
                        <a:ea typeface="+mn-ea"/>
                        <a:cs typeface="+mn-cs"/>
                      </a:endParaRP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dirty="0"/>
                        <a:t>0,02</a:t>
                      </a:r>
                      <a:endParaRPr lang="lv-LV" sz="1400" b="1" i="0" u="none" strike="noStrike" kern="1200" dirty="0">
                        <a:solidFill>
                          <a:schemeClr val="tx1"/>
                        </a:solidFill>
                        <a:effectLst/>
                        <a:latin typeface="+mn-lt"/>
                        <a:ea typeface="+mn-ea"/>
                        <a:cs typeface="+mn-cs"/>
                      </a:endParaRP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b="0" i="0" u="none" strike="noStrike" kern="1200" dirty="0">
                          <a:solidFill>
                            <a:schemeClr val="tx1"/>
                          </a:solidFill>
                          <a:effectLst/>
                          <a:latin typeface="+mn-lt"/>
                          <a:ea typeface="+mn-ea"/>
                          <a:cs typeface="+mn-cs"/>
                        </a:rPr>
                        <a:t>0,04</a:t>
                      </a: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b="0" i="0" u="none" strike="noStrike" kern="1200" dirty="0">
                          <a:solidFill>
                            <a:schemeClr val="tx1"/>
                          </a:solidFill>
                          <a:effectLst/>
                          <a:latin typeface="+mn-lt"/>
                          <a:ea typeface="+mn-ea"/>
                          <a:cs typeface="+mn-cs"/>
                        </a:rPr>
                        <a:t>0,04</a:t>
                      </a:r>
                    </a:p>
                  </a:txBody>
                  <a:tcPr marL="9525" marR="9525" marT="9525" marB="0" anchor="ctr">
                    <a:solidFill>
                      <a:schemeClr val="accent6">
                        <a:lumMod val="20000"/>
                        <a:lumOff val="80000"/>
                      </a:schemeClr>
                    </a:solidFill>
                  </a:tcPr>
                </a:tc>
                <a:extLst>
                  <a:ext uri="{0D108BD9-81ED-4DB2-BD59-A6C34878D82A}">
                    <a16:rowId xmlns:a16="http://schemas.microsoft.com/office/drawing/2014/main" val="4024626840"/>
                  </a:ext>
                </a:extLst>
              </a:tr>
              <a:tr h="246763">
                <a:tc>
                  <a:txBody>
                    <a:bodyPr/>
                    <a:lstStyle/>
                    <a:p>
                      <a:pPr marL="0" algn="l" defTabSz="914400" rtl="0" eaLnBrk="1" fontAlgn="ctr" latinLnBrk="0" hangingPunct="1"/>
                      <a:r>
                        <a:rPr lang="lv-LV" sz="1400" dirty="0"/>
                        <a:t>E-veselības uzlabošanai un attīstībai</a:t>
                      </a:r>
                      <a:endParaRPr lang="lv-LV" sz="1400" b="1" i="0" u="none" strike="noStrike" kern="1200" dirty="0">
                        <a:solidFill>
                          <a:schemeClr val="tx1"/>
                        </a:solidFill>
                        <a:effectLst/>
                        <a:latin typeface="+mn-lt"/>
                        <a:ea typeface="+mn-ea"/>
                        <a:cs typeface="+mn-cs"/>
                      </a:endParaRP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dirty="0"/>
                        <a:t>1,0</a:t>
                      </a:r>
                      <a:endParaRPr lang="lv-LV" sz="1400" b="1" i="0" u="none" strike="noStrike" kern="1200" dirty="0">
                        <a:solidFill>
                          <a:schemeClr val="tx1"/>
                        </a:solidFill>
                        <a:effectLst/>
                        <a:latin typeface="+mn-lt"/>
                        <a:ea typeface="+mn-ea"/>
                        <a:cs typeface="+mn-cs"/>
                      </a:endParaRP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b="0" i="0" u="none" strike="noStrike" kern="1200" dirty="0">
                          <a:solidFill>
                            <a:schemeClr val="tx1"/>
                          </a:solidFill>
                          <a:effectLst/>
                          <a:latin typeface="+mn-lt"/>
                          <a:ea typeface="+mn-ea"/>
                          <a:cs typeface="+mn-cs"/>
                        </a:rPr>
                        <a:t>0,7</a:t>
                      </a: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b="0" i="0" u="none" strike="noStrike" kern="1200" dirty="0">
                          <a:solidFill>
                            <a:schemeClr val="tx1"/>
                          </a:solidFill>
                          <a:effectLst/>
                          <a:latin typeface="+mn-lt"/>
                          <a:ea typeface="+mn-ea"/>
                          <a:cs typeface="+mn-cs"/>
                        </a:rPr>
                        <a:t>0,3</a:t>
                      </a:r>
                    </a:p>
                  </a:txBody>
                  <a:tcPr marL="9525" marR="9525" marT="9525" marB="0" anchor="ctr">
                    <a:solidFill>
                      <a:schemeClr val="accent6">
                        <a:lumMod val="20000"/>
                        <a:lumOff val="80000"/>
                      </a:schemeClr>
                    </a:solidFill>
                  </a:tcPr>
                </a:tc>
                <a:extLst>
                  <a:ext uri="{0D108BD9-81ED-4DB2-BD59-A6C34878D82A}">
                    <a16:rowId xmlns:a16="http://schemas.microsoft.com/office/drawing/2014/main" val="3675160923"/>
                  </a:ext>
                </a:extLst>
              </a:tr>
              <a:tr h="246763">
                <a:tc>
                  <a:txBody>
                    <a:bodyPr/>
                    <a:lstStyle/>
                    <a:p>
                      <a:pPr marL="0" algn="l" defTabSz="914400" rtl="0" eaLnBrk="1" fontAlgn="ctr" latinLnBrk="0" hangingPunct="1"/>
                      <a:r>
                        <a:rPr lang="lv-LV" sz="1400" dirty="0"/>
                        <a:t>vēža </a:t>
                      </a:r>
                      <a:r>
                        <a:rPr lang="lv-LV" sz="1400" dirty="0" err="1"/>
                        <a:t>skrīninga</a:t>
                      </a:r>
                      <a:r>
                        <a:rPr lang="lv-LV" sz="1400" dirty="0"/>
                        <a:t> uzlabošanai un medikamentu pieejamībai onkoloģiskiem pacientiem</a:t>
                      </a:r>
                      <a:endParaRPr lang="lv-LV" sz="1400" b="1" i="0" u="none" strike="noStrike" kern="1200" dirty="0">
                        <a:solidFill>
                          <a:schemeClr val="tx1"/>
                        </a:solidFill>
                        <a:effectLst/>
                        <a:latin typeface="+mn-lt"/>
                        <a:ea typeface="+mn-ea"/>
                        <a:cs typeface="+mn-cs"/>
                      </a:endParaRP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dirty="0"/>
                        <a:t>1,8</a:t>
                      </a:r>
                      <a:endParaRPr lang="lv-LV" sz="1400" b="1" i="0" u="none" strike="noStrike" kern="1200" dirty="0">
                        <a:solidFill>
                          <a:schemeClr val="tx1"/>
                        </a:solidFill>
                        <a:effectLst/>
                        <a:latin typeface="+mn-lt"/>
                        <a:ea typeface="+mn-ea"/>
                        <a:cs typeface="+mn-cs"/>
                      </a:endParaRP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b="0" i="0" u="none" strike="noStrike" kern="1200" dirty="0">
                          <a:solidFill>
                            <a:schemeClr val="tx1"/>
                          </a:solidFill>
                          <a:effectLst/>
                          <a:latin typeface="+mn-lt"/>
                          <a:ea typeface="+mn-ea"/>
                          <a:cs typeface="+mn-cs"/>
                        </a:rPr>
                        <a:t>2,6</a:t>
                      </a: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b="0" i="0" u="none" strike="noStrike" kern="1200" dirty="0">
                          <a:solidFill>
                            <a:schemeClr val="tx1"/>
                          </a:solidFill>
                          <a:effectLst/>
                          <a:latin typeface="+mn-lt"/>
                          <a:ea typeface="+mn-ea"/>
                          <a:cs typeface="+mn-cs"/>
                        </a:rPr>
                        <a:t>2,5</a:t>
                      </a:r>
                    </a:p>
                  </a:txBody>
                  <a:tcPr marL="9525" marR="9525" marT="9525" marB="0" anchor="ctr">
                    <a:solidFill>
                      <a:schemeClr val="accent6">
                        <a:lumMod val="20000"/>
                        <a:lumOff val="80000"/>
                      </a:schemeClr>
                    </a:solidFill>
                  </a:tcPr>
                </a:tc>
                <a:extLst>
                  <a:ext uri="{0D108BD9-81ED-4DB2-BD59-A6C34878D82A}">
                    <a16:rowId xmlns:a16="http://schemas.microsoft.com/office/drawing/2014/main" val="2823920938"/>
                  </a:ext>
                </a:extLst>
              </a:tr>
              <a:tr h="246763">
                <a:tc>
                  <a:txBody>
                    <a:bodyPr/>
                    <a:lstStyle/>
                    <a:p>
                      <a:pPr marL="0" algn="l" defTabSz="914400" rtl="0" eaLnBrk="1" fontAlgn="ctr" latinLnBrk="0" hangingPunct="1"/>
                      <a:r>
                        <a:rPr lang="lv-LV" sz="1400" dirty="0"/>
                        <a:t>SKPC vispārējās kapacitātes attīstīšanai un kontaktpersonu identificēšanas un informēšanas tehnoloģiskā risinājuma ieviešanai un uzturēšanai</a:t>
                      </a:r>
                      <a:endParaRPr lang="lv-LV" sz="1400" b="1" i="0" u="none" strike="noStrike" kern="1200" dirty="0">
                        <a:solidFill>
                          <a:schemeClr val="tx1"/>
                        </a:solidFill>
                        <a:effectLst/>
                        <a:latin typeface="+mn-lt"/>
                        <a:ea typeface="+mn-ea"/>
                        <a:cs typeface="+mn-cs"/>
                      </a:endParaRP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dirty="0"/>
                        <a:t>0,4</a:t>
                      </a:r>
                      <a:endParaRPr lang="lv-LV" sz="1400" b="1" i="0" u="none" strike="noStrike" kern="1200" dirty="0">
                        <a:solidFill>
                          <a:schemeClr val="tx1"/>
                        </a:solidFill>
                        <a:effectLst/>
                        <a:latin typeface="+mn-lt"/>
                        <a:ea typeface="+mn-ea"/>
                        <a:cs typeface="+mn-cs"/>
                      </a:endParaRP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b="0" i="0" u="none" strike="noStrike" kern="1200" dirty="0">
                          <a:solidFill>
                            <a:schemeClr val="tx1"/>
                          </a:solidFill>
                          <a:effectLst/>
                          <a:latin typeface="+mn-lt"/>
                          <a:ea typeface="+mn-ea"/>
                          <a:cs typeface="+mn-cs"/>
                        </a:rPr>
                        <a:t>0,4</a:t>
                      </a:r>
                    </a:p>
                  </a:txBody>
                  <a:tcPr marL="9525" marR="9525" marT="9525" marB="0" anchor="ctr">
                    <a:solidFill>
                      <a:schemeClr val="accent6">
                        <a:lumMod val="20000"/>
                        <a:lumOff val="80000"/>
                      </a:schemeClr>
                    </a:solidFill>
                  </a:tcPr>
                </a:tc>
                <a:tc>
                  <a:txBody>
                    <a:bodyPr/>
                    <a:lstStyle/>
                    <a:p>
                      <a:pPr marL="0" algn="r" defTabSz="914400" rtl="0" eaLnBrk="1" fontAlgn="ctr" latinLnBrk="0" hangingPunct="1"/>
                      <a:r>
                        <a:rPr lang="lv-LV" sz="1400" b="0" i="0" u="none" strike="noStrike" kern="1200" dirty="0">
                          <a:solidFill>
                            <a:schemeClr val="tx1"/>
                          </a:solidFill>
                          <a:effectLst/>
                          <a:latin typeface="+mn-lt"/>
                          <a:ea typeface="+mn-ea"/>
                          <a:cs typeface="+mn-cs"/>
                        </a:rPr>
                        <a:t>0,4</a:t>
                      </a:r>
                    </a:p>
                  </a:txBody>
                  <a:tcPr marL="9525" marR="9525" marT="9525" marB="0" anchor="ctr">
                    <a:solidFill>
                      <a:schemeClr val="accent6">
                        <a:lumMod val="20000"/>
                        <a:lumOff val="80000"/>
                      </a:schemeClr>
                    </a:solidFill>
                  </a:tcPr>
                </a:tc>
                <a:extLst>
                  <a:ext uri="{0D108BD9-81ED-4DB2-BD59-A6C34878D82A}">
                    <a16:rowId xmlns:a16="http://schemas.microsoft.com/office/drawing/2014/main" val="454933468"/>
                  </a:ext>
                </a:extLst>
              </a:tr>
            </a:tbl>
          </a:graphicData>
        </a:graphic>
      </p:graphicFrame>
    </p:spTree>
    <p:extLst>
      <p:ext uri="{BB962C8B-B14F-4D97-AF65-F5344CB8AC3E}">
        <p14:creationId xmlns:p14="http://schemas.microsoft.com/office/powerpoint/2010/main" val="3310831124"/>
      </p:ext>
    </p:extLst>
  </p:cSld>
  <p:clrMapOvr>
    <a:masterClrMapping/>
  </p:clrMapOvr>
</p:sld>
</file>

<file path=ppt/theme/theme1.xml><?xml version="1.0" encoding="utf-8"?>
<a:theme xmlns:a="http://schemas.openxmlformats.org/drawingml/2006/main" name="VM identit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B57C698-3AAC-498C-A528-18E56CC2B9F5}" vid="{ED0566A1-2429-4C8D-A927-FBF77DE16F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A61F35A5594448A6CD3F65B95D909C" ma:contentTypeVersion="8" ma:contentTypeDescription="Create a new document." ma:contentTypeScope="" ma:versionID="552dc5aef1afc09ae7ea20cb929a02b8">
  <xsd:schema xmlns:xsd="http://www.w3.org/2001/XMLSchema" xmlns:xs="http://www.w3.org/2001/XMLSchema" xmlns:p="http://schemas.microsoft.com/office/2006/metadata/properties" xmlns:ns3="14ae44f8-a5d9-4b3d-b2c9-cefd732e38ab" xmlns:ns4="340965e4-578b-4703-acba-2de7d9fade3f" targetNamespace="http://schemas.microsoft.com/office/2006/metadata/properties" ma:root="true" ma:fieldsID="ad0a1fd642256fafddcf9d8929254319" ns3:_="" ns4:_="">
    <xsd:import namespace="14ae44f8-a5d9-4b3d-b2c9-cefd732e38ab"/>
    <xsd:import namespace="340965e4-578b-4703-acba-2de7d9fade3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ae44f8-a5d9-4b3d-b2c9-cefd732e38a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0965e4-578b-4703-acba-2de7d9fade3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DEC6B4-BAC0-41B0-AE53-56FFB415C0FA}">
  <ds:schemaRefs>
    <ds:schemaRef ds:uri="http://schemas.microsoft.com/sharepoint/v3/contenttype/forms"/>
  </ds:schemaRefs>
</ds:datastoreItem>
</file>

<file path=customXml/itemProps2.xml><?xml version="1.0" encoding="utf-8"?>
<ds:datastoreItem xmlns:ds="http://schemas.openxmlformats.org/officeDocument/2006/customXml" ds:itemID="{FCB80CFD-921D-471E-AA06-44600FF189EE}">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340965e4-578b-4703-acba-2de7d9fade3f"/>
    <ds:schemaRef ds:uri="http://purl.org/dc/terms/"/>
    <ds:schemaRef ds:uri="http://schemas.microsoft.com/office/2006/documentManagement/types"/>
    <ds:schemaRef ds:uri="14ae44f8-a5d9-4b3d-b2c9-cefd732e38ab"/>
    <ds:schemaRef ds:uri="http://www.w3.org/XML/1998/namespace"/>
    <ds:schemaRef ds:uri="http://purl.org/dc/dcmitype/"/>
  </ds:schemaRefs>
</ds:datastoreItem>
</file>

<file path=customXml/itemProps3.xml><?xml version="1.0" encoding="utf-8"?>
<ds:datastoreItem xmlns:ds="http://schemas.openxmlformats.org/officeDocument/2006/customXml" ds:itemID="{FB752AE4-378D-47E9-9DD9-0AC5E6A47B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ae44f8-a5d9-4b3d-b2c9-cefd732e38ab"/>
    <ds:schemaRef ds:uri="340965e4-578b-4703-acba-2de7d9fade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VM prezentacijas sagatave LV</Template>
  <TotalTime>7493</TotalTime>
  <Words>3507</Words>
  <Application>Microsoft Office PowerPoint</Application>
  <PresentationFormat>On-screen Show (4:3)</PresentationFormat>
  <Paragraphs>539</Paragraphs>
  <Slides>40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Narrow</vt:lpstr>
      <vt:lpstr>Calibri</vt:lpstr>
      <vt:lpstr>Times New Roman</vt:lpstr>
      <vt:lpstr>Verdana</vt:lpstr>
      <vt:lpstr>Wingdings</vt:lpstr>
      <vt:lpstr>VM identitate</vt:lpstr>
      <vt:lpstr>Veselības nozares prioritārie pasākumi</vt:lpstr>
      <vt:lpstr>Veselības nozares budžets 2005–2024.gadam, euro </vt:lpstr>
      <vt:lpstr>Vispārējās valdības sektora izdevumi veselības funkcijai Latvijā un citās ES valstīs, % no IKP Eurostat dati par 2019.gadu (novērtējums)</vt:lpstr>
      <vt:lpstr>Veselības aprūpes izdevumi  uz 1 iedzīvotāju Latvijā un OECD valstīs, USD PPP OECD dati par 2018*.gadu</vt:lpstr>
      <vt:lpstr>Privāto maksājumu (out-of-pocket) īpatsvars kopējos izdevumos veselībai, % OECD dati par 2016, 2017 un 2018*.gadu</vt:lpstr>
      <vt:lpstr>Vispārējās valdības sektora izdevumi funkciju griezumā Baltijas valstīs un vidēji ES valstīs</vt:lpstr>
      <vt:lpstr>Latvijas iedzīvotāju veselības rādītāji  2017.-2019.gados</vt:lpstr>
      <vt:lpstr>Latvija ar vienu no zemākajiem veselības aprūpes izdevumiem uz vienu iedzīvotāju uzrāda augstus naudas efektivitātes rezultātus! </vt:lpstr>
      <vt:lpstr>2020.gadā prioritāriem pasākumiem 2021.-2023.gadam veselības nozarei  prasītais un saņemtais finansējums, euro</vt:lpstr>
      <vt:lpstr>Nepieciešamais finansējums prioritāriem pasākumiem 2022.-2024.gadam</vt:lpstr>
      <vt:lpstr>Veselības nozares budžeta prioritāšu virzieni</vt:lpstr>
      <vt:lpstr>Veselības ministrijas prioritārie pasākumi 2022.-2024.gadam   1. Prioritātes virziens: Veselības aprūpes jomā strādājošo kapacitāte   </vt:lpstr>
      <vt:lpstr>Jaunais ārstniecības personu darba samaksas modelis</vt:lpstr>
      <vt:lpstr>PowerPoint Presentation</vt:lpstr>
      <vt:lpstr>Papildus rezidentu apmācības nodrošināšana</vt:lpstr>
      <vt:lpstr>Papildus rezidentu apmācības nodrošināšana</vt:lpstr>
      <vt:lpstr>Izglītības kvalitātes nodrošināšana medicīnas koledžās un māsas profesijas turpmākā attīstība</vt:lpstr>
      <vt:lpstr>Izglītības kvalitātes nodrošināšana medicīnas koledžās un māsas profesijas turpmākā attīstība</vt:lpstr>
      <vt:lpstr>Veselības ministrijas prioritārie pasākumi 2022.-2024.gadam   2. Prioritātes virziens: Stratēģiskie virzieni  </vt:lpstr>
      <vt:lpstr>Onkoloģijas uzlabošanas plāns 2022.–2024. gadam </vt:lpstr>
      <vt:lpstr>Onkoloģijas uzlabošanas plāns 2022.–2024. gadam </vt:lpstr>
      <vt:lpstr>Tarifu elementa palielināšana – uzskaitīti finanšu ietilpīgākie</vt:lpstr>
      <vt:lpstr>Tarifu elementa palielināšana – uzskaitīti finanšu ietilpīgākie</vt:lpstr>
      <vt:lpstr>Prioritāros pasākumos 2022-2024 iekļautie pasākumi medikamentiem</vt:lpstr>
      <vt:lpstr>Psihiatrijas atbalsta pasākumi </vt:lpstr>
      <vt:lpstr>Psihiatrijas atbalsta pasākumi </vt:lpstr>
      <vt:lpstr>Paliatīvās aprūpes pakalpojumu pieejamības nodrošināšana</vt:lpstr>
      <vt:lpstr>Paliatīvās aprūpes pakalpojumu pieejamības nodrošināšana</vt:lpstr>
      <vt:lpstr>Atbalsts reto slimību jomā </vt:lpstr>
      <vt:lpstr>Atbalsts reto slimību jomā </vt:lpstr>
      <vt:lpstr>Veselības ministrijas prioritārie pasākumi 2022.-2024.gadam  2. Prioritātes virziens: Stratēģiskie virzieni (2) </vt:lpstr>
      <vt:lpstr>Veselības ministrijas prioritārie pasākumi 2022.-2024.gadam   3. Prioritātes virziens: Nozares administratīvās kapacitātes stiprināšana  </vt:lpstr>
      <vt:lpstr>Prioritāros pasākumos 2022-2024 iekļautie pasākumi primārajai veselības aprūpei (I)</vt:lpstr>
      <vt:lpstr>Prioritāros pasākumos 2022-2024 iekļautie pasākumi primārajai veselības aprūpei (II)</vt:lpstr>
      <vt:lpstr>Veselības ministrijas prioritārie pasākumi 2022.-2024.gadam   4. Prioritātes virziens: Pārējie veselības nozares prioritārie pasākumi  </vt:lpstr>
      <vt:lpstr>Veselības ministrijas prioritārie pasākumi 2022.-2024.gadam  4. Prioritātes virziens: Pārējie veselības nozares prioritārie pasākumi (2) </vt:lpstr>
      <vt:lpstr>Prioritārie pasākumi 2022.-2024.gadam   Covid-19 pasākumi – «PĀRRESORU PRIORITĀTE»  </vt:lpstr>
      <vt:lpstr>Prioritārie pasākumi 2022-2024, tai skaitā horizontālie atbilstoši normatīvajam regulējumam</vt:lpstr>
      <vt:lpstr>Vidēja termiņa budžeta un valsts budžetu 2022. gadam sagatavošanas grafiks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Finansējums atlīdzības pārrēķinu nodrošināšanai neatliekamās medicīniskās palīdzības un pacientu uzņemšanas nodaļās</dc:title>
  <dc:creator>Lāsma Zandberga</dc:creator>
  <cp:lastModifiedBy>Lāsma Zandberga</cp:lastModifiedBy>
  <cp:revision>864</cp:revision>
  <cp:lastPrinted>2020-07-24T07:02:03Z</cp:lastPrinted>
  <dcterms:created xsi:type="dcterms:W3CDTF">2017-03-21T08:44:43Z</dcterms:created>
  <dcterms:modified xsi:type="dcterms:W3CDTF">2021-08-26T06:08:49Z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0x010100B2A61F35A5594448A6CD3F65B95D909C</vt:lpwstr>
  </property>
</Properties>
</file>