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98" r:id="rId3"/>
    <p:sldId id="304" r:id="rId4"/>
    <p:sldId id="315" r:id="rId5"/>
    <p:sldId id="264" r:id="rId6"/>
    <p:sldId id="296" r:id="rId7"/>
    <p:sldId id="268" r:id="rId8"/>
    <p:sldId id="274" r:id="rId9"/>
    <p:sldId id="316" r:id="rId10"/>
  </p:sldIdLst>
  <p:sldSz cx="9144000" cy="6858000" type="screen4x3"/>
  <p:notesSz cx="6858000" cy="9947275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5082" y="-2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pPr>
              <a:defRPr/>
            </a:pPr>
            <a:fld id="{7037172C-A819-4575-80BC-D947C5E489B7}" type="datetimeFigureOut">
              <a:rPr lang="lv-LV"/>
              <a:pPr>
                <a:defRPr/>
              </a:pPr>
              <a:t>07.10.2015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pPr>
              <a:defRPr/>
            </a:pPr>
            <a:fld id="{3F5D3A68-F964-43B5-857A-D4B3D4D139E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1077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D4316-F1A5-45B8-88E8-EA7097367655}" type="datetimeFigureOut">
              <a:rPr lang="lv-LV"/>
              <a:pPr>
                <a:defRPr/>
              </a:pPr>
              <a:t>07.10.2015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CB178-968F-44E6-842D-C39725743F7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177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CF15E-7442-47EA-9C5E-5349AC69902F}" type="datetimeFigureOut">
              <a:rPr lang="lv-LV"/>
              <a:pPr>
                <a:defRPr/>
              </a:pPr>
              <a:t>07.10.2015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C62CC-03F9-4699-835D-AB2BCC24531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830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B03D9-6E9C-4B08-8ADD-8E7165132D61}" type="datetimeFigureOut">
              <a:rPr lang="lv-LV"/>
              <a:pPr>
                <a:defRPr/>
              </a:pPr>
              <a:t>07.10.2015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6A5C8-9BFA-48A9-B9AB-D929154C072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7943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0B9D8-FE06-4879-8650-E724EE70CD85}" type="datetimeFigureOut">
              <a:rPr lang="lv-LV"/>
              <a:pPr>
                <a:defRPr/>
              </a:pPr>
              <a:t>07.10.2015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50CF-4DCD-40B3-BC2C-2EA21FBEA33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178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C8402-EEA4-4959-B7F5-4D3E14E79AC3}" type="datetimeFigureOut">
              <a:rPr lang="lv-LV"/>
              <a:pPr>
                <a:defRPr/>
              </a:pPr>
              <a:t>07.10.2015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B0266-BD6C-4855-8913-4C95FBC516F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6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BC1D4-125D-4CB3-BC28-A730ABC36CEC}" type="datetimeFigureOut">
              <a:rPr lang="lv-LV"/>
              <a:pPr>
                <a:defRPr/>
              </a:pPr>
              <a:t>07.10.2015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DB898-26BF-4DEF-968C-D85AAE6A9FE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132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04A3C-1852-4FF3-8C94-BF5832228E22}" type="datetimeFigureOut">
              <a:rPr lang="lv-LV"/>
              <a:pPr>
                <a:defRPr/>
              </a:pPr>
              <a:t>07.10.2015</a:t>
            </a:fld>
            <a:endParaRPr lang="lv-L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43DD0-D002-421D-8FE1-D86938743C5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0962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4F6BD-33A7-4031-977C-140DFB7F99F8}" type="datetimeFigureOut">
              <a:rPr lang="lv-LV"/>
              <a:pPr>
                <a:defRPr/>
              </a:pPr>
              <a:t>07.10.2015</a:t>
            </a:fld>
            <a:endParaRPr lang="lv-L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B3E10-373A-4391-B765-B27A14F7DE4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845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30C52-1BA6-4344-9474-4FF940AAC9BD}" type="datetimeFigureOut">
              <a:rPr lang="lv-LV"/>
              <a:pPr>
                <a:defRPr/>
              </a:pPr>
              <a:t>07.10.2015</a:t>
            </a:fld>
            <a:endParaRPr lang="lv-L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3C5D6-555D-4F81-97D6-8BB117BE6DB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637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5064D-7364-444F-87AC-A6426A4B338D}" type="datetimeFigureOut">
              <a:rPr lang="lv-LV"/>
              <a:pPr>
                <a:defRPr/>
              </a:pPr>
              <a:t>07.10.2015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27AFC-EF5B-4D7E-A600-92505A3927B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22539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E4CF0-D3CF-4D96-A2D1-D48384546CF0}" type="datetimeFigureOut">
              <a:rPr lang="lv-LV"/>
              <a:pPr>
                <a:defRPr/>
              </a:pPr>
              <a:t>07.10.2015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53E18-EAB6-48E6-A718-11EDDF5B673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5568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  <a:endParaRPr lang="lv-LV" altLang="lv-LV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  <a:endParaRPr lang="lv-LV" altLang="lv-LV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446475-1811-437C-B8D6-4D8ACF8F0FCC}" type="datetimeFigureOut">
              <a:rPr lang="lv-LV"/>
              <a:pPr>
                <a:defRPr/>
              </a:pPr>
              <a:t>07.10.2015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C94FE0-571E-421C-908F-C030E91C8D6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ubtitle 5"/>
          <p:cNvSpPr>
            <a:spLocks noGrp="1"/>
          </p:cNvSpPr>
          <p:nvPr>
            <p:ph type="subTitle" idx="1"/>
          </p:nvPr>
        </p:nvSpPr>
        <p:spPr>
          <a:xfrm>
            <a:off x="1066800" y="3933825"/>
            <a:ext cx="7086600" cy="2808288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Latvijas Sarkanā Krusta darbība veselības veicināšanas un sociālās atstumtības mazināšanā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lv-LV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lv-LV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lv-LV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Viktors Jaksons, </a:t>
            </a:r>
            <a:r>
              <a:rPr lang="lv-LV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LSK Prezidents </a:t>
            </a:r>
            <a:endParaRPr lang="lv-LV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2015.gada 30.septembris</a:t>
            </a:r>
            <a:endParaRPr lang="lv-LV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lv-LV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lv-LV" sz="2200" dirty="0" smtClean="0">
              <a:solidFill>
                <a:schemeClr val="tx1"/>
              </a:solidFill>
            </a:endParaRPr>
          </a:p>
        </p:txBody>
      </p:sp>
      <p:pic>
        <p:nvPicPr>
          <p:cNvPr id="2051" name="Picture 7" descr="Latvijas SK 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55875" y="0"/>
            <a:ext cx="4032250" cy="3789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altLang="lv-LV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950" y="1844675"/>
            <a:ext cx="8856663" cy="4851400"/>
          </a:xfrm>
        </p:spPr>
        <p:txBody>
          <a:bodyPr/>
          <a:lstStyle/>
          <a:p>
            <a:pPr marL="0" indent="0" eaLnBrk="1" hangingPunct="1">
              <a:buClr>
                <a:srgbClr val="FF0000"/>
              </a:buClr>
              <a:buFont typeface="Arial" charset="0"/>
              <a:buNone/>
              <a:defRPr/>
            </a:pPr>
            <a:r>
              <a:rPr lang="lv-LV" altLang="lv-LV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Biedrība dibināta 1918. gada 20. novembrī, šodien: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  <a:defRPr/>
            </a:pPr>
            <a:r>
              <a:rPr lang="lv-LV" altLang="lv-LV" dirty="0" smtClean="0">
                <a:latin typeface="Times New Roman" pitchFamily="18" charset="0"/>
                <a:cs typeface="Times New Roman" pitchFamily="18" charset="0"/>
              </a:rPr>
              <a:t>Biedri – </a:t>
            </a:r>
            <a:r>
              <a:rPr lang="lv-LV" altLang="lv-LV" dirty="0">
                <a:latin typeface="Times New Roman" pitchFamily="18" charset="0"/>
                <a:cs typeface="Times New Roman" pitchFamily="18" charset="0"/>
              </a:rPr>
              <a:t>9543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  <a:defRPr/>
            </a:pPr>
            <a:r>
              <a:rPr lang="lv-LV" altLang="lv-LV" dirty="0" smtClean="0">
                <a:latin typeface="Times New Roman" pitchFamily="18" charset="0"/>
                <a:cs typeface="Times New Roman" pitchFamily="18" charset="0"/>
              </a:rPr>
              <a:t>Aktīvi brīvprātīgie – </a:t>
            </a:r>
            <a:r>
              <a:rPr lang="lv-LV" altLang="lv-LV" dirty="0">
                <a:latin typeface="Times New Roman" pitchFamily="18" charset="0"/>
                <a:cs typeface="Times New Roman" pitchFamily="18" charset="0"/>
              </a:rPr>
              <a:t>1272</a:t>
            </a:r>
            <a:r>
              <a:rPr lang="lv-LV" altLang="lv-LV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  <a:defRPr/>
            </a:pPr>
            <a:r>
              <a:rPr lang="lv-LV" altLang="lv-LV" dirty="0" smtClean="0">
                <a:latin typeface="Times New Roman" pitchFamily="18" charset="0"/>
                <a:cs typeface="Times New Roman" pitchFamily="18" charset="0"/>
              </a:rPr>
              <a:t>Reģionālās komitejas – 27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  <a:defRPr/>
            </a:pPr>
            <a:r>
              <a:rPr lang="lv-LV" altLang="lv-LV" dirty="0" smtClean="0">
                <a:latin typeface="Times New Roman" pitchFamily="18" charset="0"/>
                <a:cs typeface="Times New Roman" pitchFamily="18" charset="0"/>
              </a:rPr>
              <a:t>Nodaļas - </a:t>
            </a:r>
            <a:r>
              <a:rPr lang="lv-LV" altLang="lv-LV" dirty="0">
                <a:latin typeface="Times New Roman" pitchFamily="18" charset="0"/>
                <a:cs typeface="Times New Roman" pitchFamily="18" charset="0"/>
              </a:rPr>
              <a:t>303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  <a:defRPr/>
            </a:pPr>
            <a:r>
              <a:rPr lang="lv-LV" altLang="lv-LV" dirty="0" smtClean="0">
                <a:latin typeface="Times New Roman" pitchFamily="18" charset="0"/>
                <a:cs typeface="Times New Roman" pitchFamily="18" charset="0"/>
              </a:rPr>
              <a:t>Jauniešu nodaļas – 19 </a:t>
            </a:r>
          </a:p>
          <a:p>
            <a:pPr marL="0" indent="0" eaLnBrk="1" hangingPunct="1">
              <a:buClr>
                <a:srgbClr val="FF0000"/>
              </a:buClr>
              <a:buFont typeface="Arial" charset="0"/>
              <a:buNone/>
              <a:defRPr/>
            </a:pPr>
            <a:endParaRPr lang="lv-LV" alt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Clr>
                <a:srgbClr val="FF0000"/>
              </a:buClr>
              <a:buFont typeface="Arial" charset="0"/>
              <a:buNone/>
              <a:defRPr/>
            </a:pPr>
            <a:endParaRPr lang="lv-LV" altLang="lv-LV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1520825"/>
            <a:chOff x="0" y="0"/>
            <a:chExt cx="5760" cy="958"/>
          </a:xfrm>
        </p:grpSpPr>
        <p:grpSp>
          <p:nvGrpSpPr>
            <p:cNvPr id="3078" name="Group 5"/>
            <p:cNvGrpSpPr>
              <a:grpSpLocks/>
            </p:cNvGrpSpPr>
            <p:nvPr/>
          </p:nvGrpSpPr>
          <p:grpSpPr bwMode="auto">
            <a:xfrm>
              <a:off x="362" y="0"/>
              <a:ext cx="5398" cy="935"/>
              <a:chOff x="204" y="346"/>
              <a:chExt cx="5398" cy="816"/>
            </a:xfrm>
          </p:grpSpPr>
          <p:sp>
            <p:nvSpPr>
              <p:cNvPr id="3080" name="Rectangle 7"/>
              <p:cNvSpPr>
                <a:spLocks noChangeArrowheads="1"/>
              </p:cNvSpPr>
              <p:nvPr/>
            </p:nvSpPr>
            <p:spPr bwMode="auto">
              <a:xfrm>
                <a:off x="657" y="346"/>
                <a:ext cx="4945" cy="816"/>
              </a:xfrm>
              <a:prstGeom prst="rect">
                <a:avLst/>
              </a:prstGeom>
              <a:solidFill>
                <a:srgbClr val="EB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lv-LV" altLang="lv-LV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Latvijas Sarkanais Krusts</a:t>
                </a:r>
              </a:p>
            </p:txBody>
          </p:sp>
          <p:sp>
            <p:nvSpPr>
              <p:cNvPr id="3081" name="Oval 8"/>
              <p:cNvSpPr>
                <a:spLocks noChangeArrowheads="1"/>
              </p:cNvSpPr>
              <p:nvPr/>
            </p:nvSpPr>
            <p:spPr bwMode="auto">
              <a:xfrm>
                <a:off x="204" y="346"/>
                <a:ext cx="861" cy="8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v-LV" altLang="lv-LV" sz="1800"/>
              </a:p>
            </p:txBody>
          </p:sp>
        </p:grpSp>
        <p:pic>
          <p:nvPicPr>
            <p:cNvPr id="3079" name="Picture 8" descr="Latvijas SK logo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9"/>
              <a:ext cx="839" cy="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7" name="Picture 9" descr="kart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279900"/>
            <a:ext cx="4581525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endParaRPr lang="lv-LV" altLang="lv-LV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z="3000" smtClean="0">
                <a:latin typeface="Times New Roman" pitchFamily="18" charset="0"/>
                <a:cs typeface="Times New Roman" pitchFamily="18" charset="0"/>
              </a:rPr>
              <a:t>Sociālā palīdzība un aprūpe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z="3000" smtClean="0">
                <a:latin typeface="Times New Roman" pitchFamily="18" charset="0"/>
                <a:cs typeface="Times New Roman" pitchFamily="18" charset="0"/>
              </a:rPr>
              <a:t>Veselības veicināšana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z="3000" smtClean="0">
                <a:latin typeface="Times New Roman" pitchFamily="18" charset="0"/>
                <a:cs typeface="Times New Roman" pitchFamily="18" charset="0"/>
              </a:rPr>
              <a:t>Pirmā Palīdzība (apmācības un sniegšana)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z="3000" smtClean="0">
                <a:latin typeface="Times New Roman" pitchFamily="18" charset="0"/>
                <a:cs typeface="Times New Roman" pitchFamily="18" charset="0"/>
              </a:rPr>
              <a:t>Meklēšanas dienests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z="3000" smtClean="0">
                <a:latin typeface="Times New Roman" pitchFamily="18" charset="0"/>
                <a:cs typeface="Times New Roman" pitchFamily="18" charset="0"/>
              </a:rPr>
              <a:t>Gatavība ārkārtas situācijām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z="3000" smtClean="0">
                <a:latin typeface="Times New Roman" pitchFamily="18" charset="0"/>
                <a:cs typeface="Times New Roman" pitchFamily="18" charset="0"/>
              </a:rPr>
              <a:t>Bezatlīdzības asins donoru kustība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z="3000" smtClean="0">
                <a:latin typeface="Times New Roman" pitchFamily="18" charset="0"/>
                <a:cs typeface="Times New Roman" pitchFamily="18" charset="0"/>
              </a:rPr>
              <a:t>Starptautisko humanitāro tiesību popularizēšana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z="3000" smtClean="0">
                <a:latin typeface="Times New Roman" pitchFamily="18" charset="0"/>
                <a:cs typeface="Times New Roman" pitchFamily="18" charset="0"/>
              </a:rPr>
              <a:t>Specializēta autotransporta pakalpojumi</a:t>
            </a:r>
          </a:p>
          <a:p>
            <a:pPr eaLnBrk="1" hangingPunct="1">
              <a:buFont typeface="Arial" charset="0"/>
              <a:buNone/>
            </a:pPr>
            <a:endParaRPr lang="lv-LV" altLang="lv-LV" smtClean="0"/>
          </a:p>
        </p:txBody>
      </p:sp>
      <p:grpSp>
        <p:nvGrpSpPr>
          <p:cNvPr id="4099" name="Group 4"/>
          <p:cNvGrpSpPr>
            <a:grpSpLocks noGrp="1"/>
          </p:cNvGrpSpPr>
          <p:nvPr/>
        </p:nvGrpSpPr>
        <p:grpSpPr bwMode="auto">
          <a:xfrm>
            <a:off x="323850" y="260350"/>
            <a:ext cx="8220075" cy="1223963"/>
            <a:chOff x="7" y="-12"/>
            <a:chExt cx="5753" cy="1026"/>
          </a:xfrm>
        </p:grpSpPr>
        <p:grpSp>
          <p:nvGrpSpPr>
            <p:cNvPr id="4100" name="Group 5"/>
            <p:cNvGrpSpPr>
              <a:grpSpLocks/>
            </p:cNvGrpSpPr>
            <p:nvPr/>
          </p:nvGrpSpPr>
          <p:grpSpPr bwMode="auto">
            <a:xfrm>
              <a:off x="362" y="0"/>
              <a:ext cx="5398" cy="935"/>
              <a:chOff x="204" y="346"/>
              <a:chExt cx="5398" cy="816"/>
            </a:xfrm>
          </p:grpSpPr>
          <p:sp>
            <p:nvSpPr>
              <p:cNvPr id="4102" name="Rectangle 7"/>
              <p:cNvSpPr>
                <a:spLocks noChangeArrowheads="1"/>
              </p:cNvSpPr>
              <p:nvPr/>
            </p:nvSpPr>
            <p:spPr bwMode="auto">
              <a:xfrm>
                <a:off x="657" y="346"/>
                <a:ext cx="4945" cy="816"/>
              </a:xfrm>
              <a:prstGeom prst="rect">
                <a:avLst/>
              </a:prstGeom>
              <a:solidFill>
                <a:srgbClr val="EB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lv-LV" altLang="lv-LV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Darbības virzieni</a:t>
                </a:r>
              </a:p>
            </p:txBody>
          </p:sp>
          <p:sp>
            <p:nvSpPr>
              <p:cNvPr id="4103" name="Oval 8"/>
              <p:cNvSpPr>
                <a:spLocks noChangeArrowheads="1"/>
              </p:cNvSpPr>
              <p:nvPr/>
            </p:nvSpPr>
            <p:spPr bwMode="auto">
              <a:xfrm>
                <a:off x="204" y="346"/>
                <a:ext cx="861" cy="8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v-LV" altLang="lv-LV" sz="1800"/>
              </a:p>
            </p:txBody>
          </p:sp>
        </p:grpSp>
        <p:pic>
          <p:nvPicPr>
            <p:cNvPr id="4101" name="Picture 8" descr="Latvijas SK logo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" y="-12"/>
              <a:ext cx="907" cy="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mtClean="0">
                <a:latin typeface="Times New Roman" pitchFamily="18" charset="0"/>
                <a:cs typeface="Times New Roman" pitchFamily="18" charset="0"/>
              </a:rPr>
              <a:t> Veselības istabas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mtClean="0">
                <a:latin typeface="Times New Roman" pitchFamily="18" charset="0"/>
                <a:cs typeface="Times New Roman" pitchFamily="18" charset="0"/>
              </a:rPr>
              <a:t> Veselības veicināšanas projekti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mtClean="0">
                <a:latin typeface="Times New Roman" pitchFamily="18" charset="0"/>
                <a:cs typeface="Times New Roman" pitchFamily="18" charset="0"/>
              </a:rPr>
              <a:t> Bezatlīdzības asins donoru kustība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mtClean="0">
                <a:latin typeface="Times New Roman" pitchFamily="18" charset="0"/>
                <a:cs typeface="Times New Roman" pitchFamily="18" charset="0"/>
              </a:rPr>
              <a:t> Līdzdalība ar veselību saistīto tematisko dienu (</a:t>
            </a:r>
            <a:r>
              <a:rPr lang="lv-LV" altLang="lv-LV" i="1" smtClean="0">
                <a:latin typeface="Times New Roman" pitchFamily="18" charset="0"/>
                <a:cs typeface="Times New Roman" pitchFamily="18" charset="0"/>
              </a:rPr>
              <a:t>Starptautiskā Tuberkulozes diena, AIDS piemiņas diena uc) </a:t>
            </a:r>
            <a:r>
              <a:rPr lang="lv-LV" altLang="lv-LV" smtClean="0">
                <a:latin typeface="Times New Roman" pitchFamily="18" charset="0"/>
                <a:cs typeface="Times New Roman" pitchFamily="18" charset="0"/>
              </a:rPr>
              <a:t>atzīmēšana, sabiedrības informēšana un aktivitāšu realizācija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mtClean="0">
                <a:latin typeface="Times New Roman" pitchFamily="18" charset="0"/>
                <a:cs typeface="Times New Roman" pitchFamily="18" charset="0"/>
              </a:rPr>
              <a:t> Informatīvo materiālu izgatavošana un izdale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mtClean="0">
                <a:latin typeface="Times New Roman" pitchFamily="18" charset="0"/>
                <a:cs typeface="Times New Roman" pitchFamily="18" charset="0"/>
              </a:rPr>
              <a:t> Citas aktivitātes</a:t>
            </a:r>
          </a:p>
        </p:txBody>
      </p:sp>
      <p:grpSp>
        <p:nvGrpSpPr>
          <p:cNvPr id="5123" name="Group 4"/>
          <p:cNvGrpSpPr>
            <a:grpSpLocks noGrp="1"/>
          </p:cNvGrpSpPr>
          <p:nvPr/>
        </p:nvGrpSpPr>
        <p:grpSpPr bwMode="auto">
          <a:xfrm>
            <a:off x="323850" y="260350"/>
            <a:ext cx="8220075" cy="1223963"/>
            <a:chOff x="7" y="-12"/>
            <a:chExt cx="5753" cy="1026"/>
          </a:xfrm>
        </p:grpSpPr>
        <p:grpSp>
          <p:nvGrpSpPr>
            <p:cNvPr id="5124" name="Group 5"/>
            <p:cNvGrpSpPr>
              <a:grpSpLocks/>
            </p:cNvGrpSpPr>
            <p:nvPr/>
          </p:nvGrpSpPr>
          <p:grpSpPr bwMode="auto">
            <a:xfrm>
              <a:off x="362" y="0"/>
              <a:ext cx="5398" cy="935"/>
              <a:chOff x="204" y="346"/>
              <a:chExt cx="5398" cy="816"/>
            </a:xfrm>
          </p:grpSpPr>
          <p:sp>
            <p:nvSpPr>
              <p:cNvPr id="5126" name="Rectangle 7"/>
              <p:cNvSpPr>
                <a:spLocks noChangeArrowheads="1"/>
              </p:cNvSpPr>
              <p:nvPr/>
            </p:nvSpPr>
            <p:spPr bwMode="auto">
              <a:xfrm>
                <a:off x="657" y="346"/>
                <a:ext cx="4945" cy="816"/>
              </a:xfrm>
              <a:prstGeom prst="rect">
                <a:avLst/>
              </a:prstGeom>
              <a:solidFill>
                <a:srgbClr val="EB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lv-LV" altLang="lv-LV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Veselības veicināšana</a:t>
                </a:r>
              </a:p>
            </p:txBody>
          </p:sp>
          <p:sp>
            <p:nvSpPr>
              <p:cNvPr id="5127" name="Oval 8"/>
              <p:cNvSpPr>
                <a:spLocks noChangeArrowheads="1"/>
              </p:cNvSpPr>
              <p:nvPr/>
            </p:nvSpPr>
            <p:spPr bwMode="auto">
              <a:xfrm>
                <a:off x="204" y="346"/>
                <a:ext cx="861" cy="8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v-LV" altLang="lv-LV" sz="1800"/>
              </a:p>
            </p:txBody>
          </p:sp>
        </p:grpSp>
        <p:pic>
          <p:nvPicPr>
            <p:cNvPr id="5125" name="Picture 8" descr="Latvijas SK logo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" y="-12"/>
              <a:ext cx="907" cy="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FF00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z="3100" b="1" dirty="0" smtClean="0">
                <a:solidFill>
                  <a:schemeClr val="bg1"/>
                </a:solidFill>
                <a:latin typeface="Verdana" pitchFamily="34" charset="0"/>
              </a:rPr>
              <a:t>      </a:t>
            </a:r>
            <a:br>
              <a:rPr lang="lv-LV" sz="31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lv-LV" sz="31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lv-LV" sz="3100" b="1" dirty="0" smtClean="0">
                <a:solidFill>
                  <a:schemeClr val="bg1"/>
                </a:solidFill>
                <a:latin typeface="Verdana" pitchFamily="34" charset="0"/>
              </a:rPr>
              <a:t>    </a:t>
            </a:r>
            <a:r>
              <a:rPr lang="lv-LV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LSK Veselības istabu pakalpojumi</a:t>
            </a:r>
            <a:br>
              <a:rPr lang="lv-LV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LSK Veselības istabās visā Latvijā iedzīvotāji var bez maksas saņemt: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  <a:defRPr/>
            </a:pPr>
            <a:r>
              <a:rPr lang="lv-LV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konsultācijas par sev interesējošiem veselības jautājumiem;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  <a:defRPr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izmērīt arteriālo asinsspiedienu;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  <a:defRPr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noteikt svaru un auguma garumu;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  <a:defRPr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noteikt ķermeņa masas indeksu;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  <a:defRPr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saņemt informāciju par LSK sniegtajiem pakalpojumiem;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  <a:defRPr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saņemt informāciju par medicīnas pakalpojumu pieejamību dažādām sociālekonomiskām grupām;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  <a:defRPr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psiholoģisku atbalstu; 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  <a:defRPr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pēc veselības darbinieka novērtējuma, nepieciešamības gadījumā saņemt bezrecepšu medikamentus.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  <a:defRPr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citas konsultācijas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lv-LV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lv-LV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lv-LV" dirty="0" smtClean="0"/>
          </a:p>
        </p:txBody>
      </p:sp>
      <p:pic>
        <p:nvPicPr>
          <p:cNvPr id="6148" name="Picture 8" descr="Latvijas SK logo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225" y="152400"/>
            <a:ext cx="13319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v-LV" altLang="lv-LV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28600" y="1628775"/>
            <a:ext cx="8458200" cy="4573588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z="2800" smtClean="0">
                <a:latin typeface="Times New Roman" pitchFamily="18" charset="0"/>
                <a:cs typeface="Times New Roman" pitchFamily="18" charset="0"/>
              </a:rPr>
              <a:t>Pasaules tuberkulozes diena;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z="2800" smtClean="0">
                <a:latin typeface="Times New Roman" pitchFamily="18" charset="0"/>
                <a:cs typeface="Times New Roman" pitchFamily="18" charset="0"/>
              </a:rPr>
              <a:t>Pasaules hepatīta diena;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z="2800" smtClean="0">
                <a:latin typeface="Times New Roman" pitchFamily="18" charset="0"/>
                <a:cs typeface="Times New Roman" pitchFamily="18" charset="0"/>
              </a:rPr>
              <a:t>Pasaules sirds veselības diena;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z="2800" smtClean="0">
                <a:latin typeface="Times New Roman" pitchFamily="18" charset="0"/>
                <a:cs typeface="Times New Roman" pitchFamily="18" charset="0"/>
              </a:rPr>
              <a:t>Eiropas HIV testēšanas nedēļa;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z="2800" smtClean="0">
                <a:latin typeface="Times New Roman" pitchFamily="18" charset="0"/>
                <a:cs typeface="Times New Roman" pitchFamily="18" charset="0"/>
              </a:rPr>
              <a:t>Pasaules AIDS diena;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endParaRPr lang="lv-LV" altLang="lv-LV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lv-LV" altLang="lv-LV" sz="2500" b="1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1" hangingPunct="1">
              <a:buFont typeface="Arial" charset="0"/>
              <a:buNone/>
            </a:pPr>
            <a:endParaRPr lang="lv-LV" altLang="lv-LV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lv-LV" altLang="lv-LV" sz="250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22225" y="0"/>
            <a:ext cx="9144000" cy="1484313"/>
            <a:chOff x="0" y="0"/>
            <a:chExt cx="5760" cy="958"/>
          </a:xfrm>
        </p:grpSpPr>
        <p:grpSp>
          <p:nvGrpSpPr>
            <p:cNvPr id="7178" name="Group 5"/>
            <p:cNvGrpSpPr>
              <a:grpSpLocks/>
            </p:cNvGrpSpPr>
            <p:nvPr/>
          </p:nvGrpSpPr>
          <p:grpSpPr bwMode="auto">
            <a:xfrm>
              <a:off x="362" y="0"/>
              <a:ext cx="5398" cy="935"/>
              <a:chOff x="204" y="346"/>
              <a:chExt cx="5398" cy="816"/>
            </a:xfrm>
          </p:grpSpPr>
          <p:sp>
            <p:nvSpPr>
              <p:cNvPr id="7180" name="Rectangle 7"/>
              <p:cNvSpPr>
                <a:spLocks noChangeArrowheads="1"/>
              </p:cNvSpPr>
              <p:nvPr/>
            </p:nvSpPr>
            <p:spPr bwMode="auto">
              <a:xfrm>
                <a:off x="657" y="346"/>
                <a:ext cx="4945" cy="816"/>
              </a:xfrm>
              <a:prstGeom prst="rect">
                <a:avLst/>
              </a:prstGeom>
              <a:solidFill>
                <a:srgbClr val="EB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charset="0"/>
                  <a:buNone/>
                </a:pPr>
                <a:endParaRPr lang="lv-LV" altLang="lv-LV" sz="3600" b="1"/>
              </a:p>
              <a:p>
                <a:pPr algn="ctr" eaLnBrk="1" hangingPunct="1">
                  <a:spcBef>
                    <a:spcPct val="0"/>
                  </a:spcBef>
                  <a:buFont typeface="Arial" charset="0"/>
                  <a:buNone/>
                </a:pPr>
                <a:r>
                  <a:rPr lang="lv-LV" altLang="lv-LV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Starptautiski atzīmējamās dienas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lv-LV" altLang="lv-LV" sz="3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81" name="Oval 8"/>
              <p:cNvSpPr>
                <a:spLocks noChangeArrowheads="1"/>
              </p:cNvSpPr>
              <p:nvPr/>
            </p:nvSpPr>
            <p:spPr bwMode="auto">
              <a:xfrm>
                <a:off x="204" y="346"/>
                <a:ext cx="861" cy="8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v-LV" altLang="lv-LV" sz="1800"/>
              </a:p>
            </p:txBody>
          </p:sp>
        </p:grpSp>
        <p:pic>
          <p:nvPicPr>
            <p:cNvPr id="7179" name="Picture 8" descr="Latvijas SK logo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9"/>
              <a:ext cx="839" cy="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173" name="Picture 2" descr="http://www.lvportals.lv/wwwraksti/TEMAS/2012/NOVEMBRIS/BILDES_LIELAS/MIK_931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872407">
            <a:off x="215900" y="4533900"/>
            <a:ext cx="2982913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hep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927453">
            <a:off x="5271052" y="2928140"/>
            <a:ext cx="1928835" cy="19288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5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29919">
            <a:off x="7040563" y="2917825"/>
            <a:ext cx="1855787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1" descr="http://g4.delphi.lv/images/pix/659x380/ga8Rd7mx_zA/628a85428fc49ce82d-4502976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7281">
            <a:off x="3606800" y="3924300"/>
            <a:ext cx="1943100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00338" y="5105400"/>
            <a:ext cx="6465887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endParaRPr lang="lv-LV" altLang="lv-LV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Sadarbības līgumi ar pašvaldībām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Savstarpēju pasākumu ietvaros ar  VM, SPKC u.c., sadarbības partneriem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Ziedotie materiāli un līdzekļi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Latvijas Sarkanā Krusta līdzfinansējums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endParaRPr lang="lv-LV" altLang="lv-LV" sz="2400" smtClean="0">
              <a:solidFill>
                <a:srgbClr val="000000"/>
              </a:solidFill>
            </a:endParaRPr>
          </a:p>
          <a:p>
            <a:pPr eaLnBrk="1" hangingPunct="1"/>
            <a:endParaRPr lang="lv-LV" altLang="lv-LV" smtClean="0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lv-LV" altLang="lv-LV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altLang="lv-LV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altLang="lv-LV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  Veselības istabu darbības nodrošināšanas</a:t>
            </a:r>
            <a:br>
              <a:rPr lang="lv-LV" altLang="lv-LV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altLang="lv-LV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resursi</a:t>
            </a:r>
            <a:r>
              <a:rPr lang="lv-LV" altLang="lv-LV" sz="3600" b="1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lv-LV" altLang="lv-LV" sz="3600" b="1" smtClean="0">
                <a:solidFill>
                  <a:schemeClr val="bg1"/>
                </a:solidFill>
                <a:latin typeface="Verdana" pitchFamily="34" charset="0"/>
              </a:rPr>
            </a:br>
            <a:endParaRPr lang="lv-LV" altLang="lv-LV" sz="3600" b="1" smtClean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8196" name="Picture 8" descr="Latvijas SK logo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225" y="152400"/>
            <a:ext cx="13319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496300" cy="1871663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Donoru piesaiste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Goda donoru nosaukuma  piešķiršana (kopā ar VADC)</a:t>
            </a:r>
          </a:p>
          <a:p>
            <a:pPr eaLnBrk="1" hangingPunct="1">
              <a:buClr>
                <a:srgbClr val="FF0000"/>
              </a:buClr>
              <a:buFont typeface="Wingdings 2" pitchFamily="18" charset="2"/>
              <a:buChar char="Ì"/>
            </a:pPr>
            <a:r>
              <a:rPr lang="lv-LV" altLang="lv-LV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Pasaules asinsdonoru dienas aktivitātes          14. jūnijā.</a:t>
            </a:r>
          </a:p>
          <a:p>
            <a:endParaRPr lang="lv-LV" altLang="lv-LV" smtClean="0"/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title"/>
          </p:nvPr>
        </p:nvSpPr>
        <p:spPr>
          <a:solidFill>
            <a:srgbClr val="EB0101"/>
          </a:solidFill>
        </p:spPr>
        <p:txBody>
          <a:bodyPr wrap="none"/>
          <a:lstStyle/>
          <a:p>
            <a:r>
              <a:rPr lang="lv-LV" altLang="lv-LV" sz="3200" b="1" smtClean="0">
                <a:solidFill>
                  <a:schemeClr val="bg1"/>
                </a:solidFill>
                <a:latin typeface="Verdana" pitchFamily="34" charset="0"/>
              </a:rPr>
              <a:t>    </a:t>
            </a:r>
            <a:r>
              <a:rPr lang="lv-LV" altLang="lv-LV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Bezatlīdzības asinsdonoru kustība</a:t>
            </a:r>
          </a:p>
        </p:txBody>
      </p:sp>
      <p:pic>
        <p:nvPicPr>
          <p:cNvPr id="9220" name="Picture 4" descr="_8405 (2)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088" y="4365625"/>
            <a:ext cx="33051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_MG_3281 (2)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7900" y="3841750"/>
            <a:ext cx="3886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 descr="Latvijas SK log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225" y="152400"/>
            <a:ext cx="13319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20713"/>
            <a:ext cx="6850062" cy="750887"/>
          </a:xfrm>
        </p:spPr>
        <p:txBody>
          <a:bodyPr/>
          <a:lstStyle/>
          <a:p>
            <a:pPr algn="l" eaLnBrk="1" hangingPunct="1"/>
            <a:r>
              <a:rPr lang="lv-LV" altLang="lv-LV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Paldies par uzmanību!</a:t>
            </a:r>
            <a:endParaRPr lang="en-US" altLang="lv-LV" sz="4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275" y="5516563"/>
            <a:ext cx="5041900" cy="11525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lv-LV" altLang="lv-LV" sz="2500" smtClean="0">
                <a:latin typeface="Times New Roman" pitchFamily="18" charset="0"/>
                <a:cs typeface="Times New Roman" pitchFamily="18" charset="0"/>
              </a:rPr>
              <a:t> Viktors Jaksons</a:t>
            </a:r>
          </a:p>
          <a:p>
            <a:pPr algn="ctr" eaLnBrk="1" hangingPunct="1">
              <a:buFont typeface="Arial" charset="0"/>
              <a:buNone/>
            </a:pPr>
            <a:r>
              <a:rPr lang="lv-LV" altLang="lv-LV" sz="2500" smtClean="0">
                <a:latin typeface="Times New Roman" pitchFamily="18" charset="0"/>
                <a:cs typeface="Times New Roman" pitchFamily="18" charset="0"/>
              </a:rPr>
              <a:t>www.redcross.lv</a:t>
            </a:r>
          </a:p>
          <a:p>
            <a:pPr algn="r" eaLnBrk="1" hangingPunct="1">
              <a:buFontTx/>
              <a:buNone/>
            </a:pPr>
            <a:endParaRPr lang="lv-LV" altLang="lv-LV" smtClean="0"/>
          </a:p>
        </p:txBody>
      </p:sp>
      <p:pic>
        <p:nvPicPr>
          <p:cNvPr id="10244" name="Picture 4" descr="iStock_000002939405Smal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775" y="2205038"/>
            <a:ext cx="31575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750" y="5516563"/>
            <a:ext cx="11684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281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            LSK Veselības istabu pakalpojumi </vt:lpstr>
      <vt:lpstr>PowerPoint Presentation</vt:lpstr>
      <vt:lpstr> Ve  Veselības istabu darbības nodrošināšanas  resursi </vt:lpstr>
      <vt:lpstr>    Bezatlīdzības asinsdonoru kustība</vt:lpstr>
      <vt:lpstr>Paldies par uzmanību!</vt:lpstr>
    </vt:vector>
  </TitlesOfParts>
  <Company>VOAVA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LSK</dc:creator>
  <cp:lastModifiedBy>Dzintars Brikis</cp:lastModifiedBy>
  <cp:revision>87</cp:revision>
  <cp:lastPrinted>2015-09-28T08:03:05Z</cp:lastPrinted>
  <dcterms:created xsi:type="dcterms:W3CDTF">2011-11-04T11:13:59Z</dcterms:created>
  <dcterms:modified xsi:type="dcterms:W3CDTF">2015-10-07T09:35:03Z</dcterms:modified>
</cp:coreProperties>
</file>